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jpg" ContentType="image/jpg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s/slide12.xml" ContentType="application/vnd.openxmlformats-officedocument.presentationml.slide+xml"/>
  <Override PartName="/ppt/slides/slide17.xml" ContentType="application/vnd.openxmlformats-officedocument.presentationml.slide+xml"/>
  <Override PartName="/ppt/slides/slide25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11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viewProps.xml" ContentType="application/vnd.openxmlformats-officedocument.presentationml.viewProps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s/slide13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Relationship Type="http://schemas.openxmlformats.org/officeDocument/2006/relationships/custom-properties" Target="/docProps/custom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798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slide" Target="/ppt/slides/slide12.xml" Id="rId13" /><Relationship Type="http://schemas.openxmlformats.org/officeDocument/2006/relationships/slide" Target="/ppt/slides/slide17.xml" Id="rId18" /><Relationship Type="http://schemas.openxmlformats.org/officeDocument/2006/relationships/slide" Target="/ppt/slides/slide25.xml" Id="rId26" /><Relationship Type="http://schemas.openxmlformats.org/officeDocument/2006/relationships/slide" Target="/ppt/slides/slide2.xml" Id="rId3" /><Relationship Type="http://schemas.openxmlformats.org/officeDocument/2006/relationships/slide" Target="/ppt/slides/slide20.xml" Id="rId21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slide" Target="/ppt/slides/slide16.xml" Id="rId17" /><Relationship Type="http://schemas.openxmlformats.org/officeDocument/2006/relationships/slide" Target="/ppt/slides/slide24.xml" Id="rId25" /><Relationship Type="http://schemas.openxmlformats.org/officeDocument/2006/relationships/slide" Target="/ppt/slides/slide1.xml" Id="rId2" /><Relationship Type="http://schemas.openxmlformats.org/officeDocument/2006/relationships/slide" Target="/ppt/slides/slide15.xml" Id="rId16" /><Relationship Type="http://schemas.openxmlformats.org/officeDocument/2006/relationships/slide" Target="/ppt/slides/slide19.xml" Id="rId20" /><Relationship Type="http://schemas.openxmlformats.org/officeDocument/2006/relationships/theme" Target="/ppt/theme/theme1.xml" Id="rId29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slide" Target="/ppt/slides/slide23.xml" Id="rId24" /><Relationship Type="http://schemas.openxmlformats.org/officeDocument/2006/relationships/slide" Target="/ppt/slides/slide4.xml" Id="rId5" /><Relationship Type="http://schemas.openxmlformats.org/officeDocument/2006/relationships/slide" Target="/ppt/slides/slide14.xml" Id="rId15" /><Relationship Type="http://schemas.openxmlformats.org/officeDocument/2006/relationships/slide" Target="/ppt/slides/slide22.xml" Id="rId23" /><Relationship Type="http://schemas.openxmlformats.org/officeDocument/2006/relationships/viewProps" Target="/ppt/viewProps.xml" Id="rId28" /><Relationship Type="http://schemas.openxmlformats.org/officeDocument/2006/relationships/slide" Target="/ppt/slides/slide9.xml" Id="rId10" /><Relationship Type="http://schemas.openxmlformats.org/officeDocument/2006/relationships/slide" Target="/ppt/slides/slide18.xml" Id="rId19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slide" Target="/ppt/slides/slide13.xml" Id="rId14" /><Relationship Type="http://schemas.openxmlformats.org/officeDocument/2006/relationships/slide" Target="/ppt/slides/slide21.xml" Id="rId22" /><Relationship Type="http://schemas.openxmlformats.org/officeDocument/2006/relationships/presProps" Target="/ppt/presProps.xml" Id="rId27" /><Relationship Type="http://schemas.openxmlformats.org/officeDocument/2006/relationships/tableStyles" Target="/ppt/tableStyles.xml" Id="rId30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28.jpg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png>
</file>

<file path=ppt/media/image37.jpg>
</file>

<file path=ppt/media/image38.png>
</file>

<file path=ppt/media/image39.png>
</file>

<file path=ppt/media/image4.png>
</file>

<file path=ppt/media/image40.jpg>
</file>

<file path=ppt/media/image41.png>
</file>

<file path=ppt/media/image42.jpg>
</file>

<file path=ppt/media/image43.jpg>
</file>

<file path=ppt/media/image44.png>
</file>

<file path=ppt/media/image45.png>
</file>

<file path=ppt/media/image46.jp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6.png>
</file>

<file path=ppt/media/image7.jpg>
</file>

<file path=ppt/media/image8.png>
</file>

<file path=ppt/media/image9.jpg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1.jpg" Id="rId2" /><Relationship Type="http://schemas.openxmlformats.org/officeDocument/2006/relationships/slideMaster" Target="/ppt/slideMasters/slideMaster1.xml" Id="rId1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1.jpg" Id="rId2" /><Relationship Type="http://schemas.openxmlformats.org/officeDocument/2006/relationships/slideMaster" Target="/ppt/slideMasters/slideMaster1.xml" Id="rId1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2.jpg" Id="rId2" /><Relationship Type="http://schemas.openxmlformats.org/officeDocument/2006/relationships/slideMaster" Target="/ppt/slideMasters/slideMaster1.xml" Id="rId1" /></Relationships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3976B8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EAEAEA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3976B8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3976B8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426"/>
            <a:ext cx="12191999" cy="685457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2.xml" Id="rId2" /><Relationship Type="http://schemas.openxmlformats.org/officeDocument/2006/relationships/theme" Target="/ppt/theme/theme1.xml" Id="rId6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4.xml" Id="rId4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00041" y="207643"/>
            <a:ext cx="6391916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rgbClr val="3976B8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76865" y="2191861"/>
            <a:ext cx="5184140" cy="24422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rgbClr val="EAEAEA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4.png" Id="rId3" /><Relationship Type="http://schemas.openxmlformats.org/officeDocument/2006/relationships/image" Target="/ppt/media/image8.png" Id="rId7" /><Relationship Type="http://schemas.openxmlformats.org/officeDocument/2006/relationships/image" Target="/ppt/media/image3.jpg" Id="rId2" /><Relationship Type="http://schemas.openxmlformats.org/officeDocument/2006/relationships/slideLayout" Target="/ppt/slideLayouts/slideLayout5.xml" Id="rId1" /><Relationship Type="http://schemas.openxmlformats.org/officeDocument/2006/relationships/image" Target="/ppt/media/image7.jpg" Id="rId6" /><Relationship Type="http://schemas.openxmlformats.org/officeDocument/2006/relationships/image" Target="/ppt/media/image6.png" Id="rId5" /><Relationship Type="http://schemas.openxmlformats.org/officeDocument/2006/relationships/image" Target="/ppt/media/image5.png" Id="rId4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5.png" Id="rId3" /><Relationship Type="http://schemas.openxmlformats.org/officeDocument/2006/relationships/image" Target="/ppt/media/image4.png" Id="rId2" /><Relationship Type="http://schemas.openxmlformats.org/officeDocument/2006/relationships/slideLayout" Target="/ppt/slideLayouts/slideLayout5.xml" Id="rId1" /><Relationship Type="http://schemas.openxmlformats.org/officeDocument/2006/relationships/image" Target="/ppt/media/image14.png" Id="rId5" /><Relationship Type="http://schemas.openxmlformats.org/officeDocument/2006/relationships/image" Target="/ppt/media/image6.png" Id="rId4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28.jpg" Id="rId2" /><Relationship Type="http://schemas.openxmlformats.org/officeDocument/2006/relationships/slideLayout" Target="/ppt/slideLayouts/slideLayout2.xml" Id="rId1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image" Target="/ppt/media/image30.png" Id="rId3" /><Relationship Type="http://schemas.openxmlformats.org/officeDocument/2006/relationships/image" Target="/ppt/media/image34.jpg" Id="rId7" /><Relationship Type="http://schemas.openxmlformats.org/officeDocument/2006/relationships/image" Target="/ppt/media/image29.png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33.jpg" Id="rId6" /><Relationship Type="http://schemas.openxmlformats.org/officeDocument/2006/relationships/image" Target="/ppt/media/image32.png" Id="rId5" /><Relationship Type="http://schemas.openxmlformats.org/officeDocument/2006/relationships/image" Target="/ppt/media/image31.png" Id="rId4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image" Target="/ppt/media/image4.png" Id="rId3" /><Relationship Type="http://schemas.openxmlformats.org/officeDocument/2006/relationships/image" Target="/ppt/media/image35.jpg" Id="rId2" /><Relationship Type="http://schemas.openxmlformats.org/officeDocument/2006/relationships/slideLayout" Target="/ppt/slideLayouts/slideLayout5.xml" Id="rId1" /><Relationship Type="http://schemas.openxmlformats.org/officeDocument/2006/relationships/image" Target="/ppt/media/image14.png" Id="rId6" /><Relationship Type="http://schemas.openxmlformats.org/officeDocument/2006/relationships/image" Target="/ppt/media/image6.png" Id="rId5" /><Relationship Type="http://schemas.openxmlformats.org/officeDocument/2006/relationships/image" Target="/ppt/media/image5.png" Id="rId4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hyperlink" Target="https://es.wikipedia.org/wiki/%C3%81rbol_(programaci%C3%B3n)" TargetMode="External" Id="rId3" /><Relationship Type="http://schemas.openxmlformats.org/officeDocument/2006/relationships/hyperlink" Target="https://es.wikipedia.org/wiki/Ciencias_de_la_computaci%C3%B3n" TargetMode="External" Id="rId2" /><Relationship Type="http://schemas.openxmlformats.org/officeDocument/2006/relationships/hyperlink" Target="https://es.wikipedia.org/wiki/Sistemas_de_archivos" TargetMode="External" Id="rId4" /></Relationships>
</file>

<file path=ppt/slides/_rels/slide15.xml.rels>&#65279;<?xml version="1.0" encoding="utf-8"?><Relationships xmlns="http://schemas.openxmlformats.org/package/2006/relationships"><Relationship Type="http://schemas.openxmlformats.org/officeDocument/2006/relationships/image" Target="/ppt/media/image37.jpg" Id="rId3" /><Relationship Type="http://schemas.openxmlformats.org/officeDocument/2006/relationships/image" Target="/ppt/media/image36.png" Id="rId2" /><Relationship Type="http://schemas.openxmlformats.org/officeDocument/2006/relationships/slideLayout" Target="/ppt/slideLayouts/slideLayout2.xml" Id="rId1" /></Relationships>
</file>

<file path=ppt/slides/_rels/slide16.xml.rels>&#65279;<?xml version="1.0" encoding="utf-8"?><Relationships xmlns="http://schemas.openxmlformats.org/package/2006/relationships"><Relationship Type="http://schemas.openxmlformats.org/officeDocument/2006/relationships/image" Target="/ppt/media/image38.png" Id="rId2" /><Relationship Type="http://schemas.openxmlformats.org/officeDocument/2006/relationships/slideLayout" Target="/ppt/slideLayouts/slideLayout3.xml" Id="rId1" /></Relationships>
</file>

<file path=ppt/slides/_rels/slide1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8.xml.rels>&#65279;<?xml version="1.0" encoding="utf-8"?><Relationships xmlns="http://schemas.openxmlformats.org/package/2006/relationships"><Relationship Type="http://schemas.openxmlformats.org/officeDocument/2006/relationships/image" Target="/ppt/media/image5.png" Id="rId3" /><Relationship Type="http://schemas.openxmlformats.org/officeDocument/2006/relationships/image" Target="/ppt/media/image4.png" Id="rId2" /><Relationship Type="http://schemas.openxmlformats.org/officeDocument/2006/relationships/slideLayout" Target="/ppt/slideLayouts/slideLayout5.xml" Id="rId1" /><Relationship Type="http://schemas.openxmlformats.org/officeDocument/2006/relationships/image" Target="/ppt/media/image14.png" Id="rId5" /><Relationship Type="http://schemas.openxmlformats.org/officeDocument/2006/relationships/image" Target="/ppt/media/image6.png" Id="rId4" /></Relationships>
</file>

<file path=ppt/slides/_rels/slide19.xml.rels>&#65279;<?xml version="1.0" encoding="utf-8"?><Relationships xmlns="http://schemas.openxmlformats.org/package/2006/relationships"><Relationship Type="http://schemas.openxmlformats.org/officeDocument/2006/relationships/image" Target="/ppt/media/image40.jpg" Id="rId3" /><Relationship Type="http://schemas.openxmlformats.org/officeDocument/2006/relationships/image" Target="/ppt/media/image39.png" Id="rId2" /><Relationship Type="http://schemas.openxmlformats.org/officeDocument/2006/relationships/slideLayout" Target="/ppt/slideLayouts/slideLayout2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10.png" Id="rId3" /><Relationship Type="http://schemas.openxmlformats.org/officeDocument/2006/relationships/image" Target="/ppt/media/image9.jpg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13.png" Id="rId6" /><Relationship Type="http://schemas.openxmlformats.org/officeDocument/2006/relationships/image" Target="/ppt/media/image12.png" Id="rId5" /><Relationship Type="http://schemas.openxmlformats.org/officeDocument/2006/relationships/image" Target="/ppt/media/image11.png" Id="rId4" /></Relationships>
</file>

<file path=ppt/slides/_rels/slide20.xml.rels>&#65279;<?xml version="1.0" encoding="utf-8"?><Relationships xmlns="http://schemas.openxmlformats.org/package/2006/relationships"><Relationship Type="http://schemas.openxmlformats.org/officeDocument/2006/relationships/image" Target="/ppt/media/image42.jpg" Id="rId3" /><Relationship Type="http://schemas.openxmlformats.org/officeDocument/2006/relationships/image" Target="/ppt/media/image41.png" Id="rId2" /><Relationship Type="http://schemas.openxmlformats.org/officeDocument/2006/relationships/slideLayout" Target="/ppt/slideLayouts/slideLayout2.xml" Id="rId1" /></Relationships>
</file>

<file path=ppt/slides/_rels/slide21.xml.rels>&#65279;<?xml version="1.0" encoding="utf-8"?><Relationships xmlns="http://schemas.openxmlformats.org/package/2006/relationships"><Relationship Type="http://schemas.openxmlformats.org/officeDocument/2006/relationships/image" Target="/ppt/media/image43.jpg" Id="rId3" /><Relationship Type="http://schemas.openxmlformats.org/officeDocument/2006/relationships/image" Target="/ppt/media/image41.png" Id="rId2" /><Relationship Type="http://schemas.openxmlformats.org/officeDocument/2006/relationships/slideLayout" Target="/ppt/slideLayouts/slideLayout2.xml" Id="rId1" /></Relationships>
</file>

<file path=ppt/slides/_rels/slide22.xml.rels>&#65279;<?xml version="1.0" encoding="utf-8"?><Relationships xmlns="http://schemas.openxmlformats.org/package/2006/relationships"><Relationship Type="http://schemas.openxmlformats.org/officeDocument/2006/relationships/image" Target="/ppt/media/image45.png" Id="rId3" /><Relationship Type="http://schemas.openxmlformats.org/officeDocument/2006/relationships/image" Target="/ppt/media/image44.png" Id="rId2" /><Relationship Type="http://schemas.openxmlformats.org/officeDocument/2006/relationships/slideLayout" Target="/ppt/slideLayouts/slideLayout2.xml" Id="rId1" /></Relationships>
</file>

<file path=ppt/slides/_rels/slide23.xml.rels>&#65279;<?xml version="1.0" encoding="utf-8"?><Relationships xmlns="http://schemas.openxmlformats.org/package/2006/relationships"><Relationship Type="http://schemas.openxmlformats.org/officeDocument/2006/relationships/image" Target="/ppt/media/image46.jpg" Id="rId2" /><Relationship Type="http://schemas.openxmlformats.org/officeDocument/2006/relationships/slideLayout" Target="/ppt/slideLayouts/slideLayout3.xml" Id="rId1" /></Relationships>
</file>

<file path=ppt/slides/_rels/slide24.xml.rels>&#65279;<?xml version="1.0" encoding="utf-8"?><Relationships xmlns="http://schemas.openxmlformats.org/package/2006/relationships"><Relationship Type="http://schemas.openxmlformats.org/officeDocument/2006/relationships/image" Target="/ppt/media/image47.png" Id="rId3" /><Relationship Type="http://schemas.openxmlformats.org/officeDocument/2006/relationships/image" Target="/ppt/media/image20.jpg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50.png" Id="rId6" /><Relationship Type="http://schemas.openxmlformats.org/officeDocument/2006/relationships/image" Target="/ppt/media/image49.png" Id="rId5" /><Relationship Type="http://schemas.openxmlformats.org/officeDocument/2006/relationships/image" Target="/ppt/media/image48.png" Id="rId4" /></Relationships>
</file>

<file path=ppt/slides/_rels/slide25.xml.rels>&#65279;<?xml version="1.0" encoding="utf-8"?><Relationships xmlns="http://schemas.openxmlformats.org/package/2006/relationships"><Relationship Type="http://schemas.openxmlformats.org/officeDocument/2006/relationships/image" Target="/ppt/media/image5.png" Id="rId3" /><Relationship Type="http://schemas.openxmlformats.org/officeDocument/2006/relationships/image" Target="/ppt/media/image51.jpg" Id="rId2" /><Relationship Type="http://schemas.openxmlformats.org/officeDocument/2006/relationships/slideLayout" Target="/ppt/slideLayouts/slideLayout4.xml" Id="rId1" /><Relationship Type="http://schemas.openxmlformats.org/officeDocument/2006/relationships/image" Target="/ppt/media/image6.png" Id="rId5" /><Relationship Type="http://schemas.openxmlformats.org/officeDocument/2006/relationships/image" Target="/ppt/media/image4.png" Id="rId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5.png" Id="rId3" /><Relationship Type="http://schemas.openxmlformats.org/officeDocument/2006/relationships/image" Target="/ppt/media/image4.png" Id="rId2" /><Relationship Type="http://schemas.openxmlformats.org/officeDocument/2006/relationships/slideLayout" Target="/ppt/slideLayouts/slideLayout5.xml" Id="rId1" /><Relationship Type="http://schemas.openxmlformats.org/officeDocument/2006/relationships/image" Target="/ppt/media/image14.png" Id="rId5" /><Relationship Type="http://schemas.openxmlformats.org/officeDocument/2006/relationships/image" Target="/ppt/media/image6.png" Id="rId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16.png" Id="rId3" /><Relationship Type="http://schemas.openxmlformats.org/officeDocument/2006/relationships/image" Target="/ppt/media/image15.png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19.png" Id="rId6" /><Relationship Type="http://schemas.openxmlformats.org/officeDocument/2006/relationships/image" Target="/ppt/media/image18.png" Id="rId5" /><Relationship Type="http://schemas.openxmlformats.org/officeDocument/2006/relationships/image" Target="/ppt/media/image17.png" Id="rId4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4.png" Id="rId3" /><Relationship Type="http://schemas.openxmlformats.org/officeDocument/2006/relationships/image" Target="/ppt/media/image2.jpg" Id="rId2" /><Relationship Type="http://schemas.openxmlformats.org/officeDocument/2006/relationships/slideLayout" Target="/ppt/slideLayouts/slideLayout4.xml" Id="rId1" /><Relationship Type="http://schemas.openxmlformats.org/officeDocument/2006/relationships/image" Target="/ppt/media/image14.png" Id="rId6" /><Relationship Type="http://schemas.openxmlformats.org/officeDocument/2006/relationships/image" Target="/ppt/media/image6.png" Id="rId5" /><Relationship Type="http://schemas.openxmlformats.org/officeDocument/2006/relationships/image" Target="/ppt/media/image5.png" Id="rId4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21.png" Id="rId3" /><Relationship Type="http://schemas.openxmlformats.org/officeDocument/2006/relationships/image" Target="/ppt/media/image20.jpg" Id="rId2" /><Relationship Type="http://schemas.openxmlformats.org/officeDocument/2006/relationships/slideLayout" Target="/ppt/slideLayouts/slideLayout3.xml" Id="rId1" /><Relationship Type="http://schemas.openxmlformats.org/officeDocument/2006/relationships/image" Target="/ppt/media/image24.jpg" Id="rId6" /><Relationship Type="http://schemas.openxmlformats.org/officeDocument/2006/relationships/image" Target="/ppt/media/image23.jpg" Id="rId5" /><Relationship Type="http://schemas.openxmlformats.org/officeDocument/2006/relationships/image" Target="/ppt/media/image22.jpg" Id="rId4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25.jpg" Id="rId2" /><Relationship Type="http://schemas.openxmlformats.org/officeDocument/2006/relationships/slideLayout" Target="/ppt/slideLayouts/slideLayout2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27.png" Id="rId3" /><Relationship Type="http://schemas.openxmlformats.org/officeDocument/2006/relationships/image" Target="/ppt/media/image26.png" Id="rId2" /><Relationship Type="http://schemas.openxmlformats.org/officeDocument/2006/relationships/slideLayout" Target="/ppt/slideLayouts/slideLayout2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238475" y="57132"/>
            <a:ext cx="7725409" cy="65474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Departamento</a:t>
            </a:r>
            <a:r>
              <a:rPr sz="24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24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Ciencias</a:t>
            </a:r>
            <a:r>
              <a:rPr sz="24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24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la</a:t>
            </a:r>
            <a:r>
              <a:rPr sz="24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Computación</a:t>
            </a:r>
            <a:endParaRPr sz="2400" dirty="0">
              <a:latin typeface="Arial MT"/>
              <a:cs typeface="Arial MT"/>
            </a:endParaRPr>
          </a:p>
          <a:p>
            <a:pPr marL="22225" algn="ctr">
              <a:lnSpc>
                <a:spcPct val="100000"/>
              </a:lnSpc>
            </a:pP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Carrera</a:t>
            </a:r>
            <a:r>
              <a:rPr sz="24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sz="24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Ingeniería</a:t>
            </a:r>
            <a:r>
              <a:rPr sz="2400" b="1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sz="24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spc="-10" dirty="0">
                <a:solidFill>
                  <a:srgbClr val="FFFFFF"/>
                </a:solidFill>
                <a:latin typeface="Arial"/>
                <a:cs typeface="Arial"/>
              </a:rPr>
              <a:t>Software</a:t>
            </a:r>
            <a:endParaRPr sz="24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20"/>
              </a:spcBef>
            </a:pPr>
            <a:endParaRPr sz="2400" dirty="0">
              <a:latin typeface="Arial"/>
              <a:cs typeface="Arial"/>
            </a:endParaRPr>
          </a:p>
          <a:p>
            <a:pPr marL="2094230">
              <a:lnSpc>
                <a:spcPct val="100000"/>
              </a:lnSpc>
              <a:tabLst>
                <a:tab pos="5229225" algn="l"/>
              </a:tabLst>
            </a:pP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Estructura</a:t>
            </a:r>
            <a:r>
              <a:rPr sz="24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Datos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–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NRC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28436</a:t>
            </a:r>
            <a:endParaRPr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20"/>
              </a:spcBef>
            </a:pPr>
            <a:endParaRPr sz="2400" dirty="0">
              <a:latin typeface="Arial MT"/>
              <a:cs typeface="Arial MT"/>
            </a:endParaRPr>
          </a:p>
          <a:p>
            <a:pPr marL="22860" algn="ctr">
              <a:lnSpc>
                <a:spcPct val="100000"/>
              </a:lnSpc>
            </a:pP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Grupo</a:t>
            </a:r>
            <a:r>
              <a:rPr sz="24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spc="-5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4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sz="2400" dirty="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2400" b="1" spc="-25" dirty="0">
                <a:solidFill>
                  <a:srgbClr val="FFFFFF"/>
                </a:solidFill>
                <a:latin typeface="Arial"/>
                <a:cs typeface="Arial"/>
              </a:rPr>
              <a:t>Tema:</a:t>
            </a:r>
            <a:r>
              <a:rPr sz="24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Clasificación</a:t>
            </a:r>
            <a:r>
              <a:rPr sz="24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sz="24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Árboles</a:t>
            </a:r>
            <a:r>
              <a:rPr sz="24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(Binarios,</a:t>
            </a:r>
            <a:r>
              <a:rPr sz="2400" b="1" spc="-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spc="-20" dirty="0">
                <a:solidFill>
                  <a:srgbClr val="FFFFFF"/>
                </a:solidFill>
                <a:latin typeface="Arial"/>
                <a:cs typeface="Arial"/>
              </a:rPr>
              <a:t>AVL,</a:t>
            </a:r>
            <a:r>
              <a:rPr sz="24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B,</a:t>
            </a:r>
            <a:r>
              <a:rPr sz="24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spc="-25" dirty="0">
                <a:solidFill>
                  <a:srgbClr val="FFFFFF"/>
                </a:solidFill>
                <a:latin typeface="Arial"/>
                <a:cs typeface="Arial"/>
              </a:rPr>
              <a:t>B+)</a:t>
            </a:r>
            <a:endParaRPr sz="2400" dirty="0">
              <a:latin typeface="Arial"/>
              <a:cs typeface="Arial"/>
            </a:endParaRPr>
          </a:p>
          <a:p>
            <a:pPr marL="2558415" marR="2465070">
              <a:lnSpc>
                <a:spcPct val="143700"/>
              </a:lnSpc>
              <a:spcBef>
                <a:spcPts val="360"/>
              </a:spcBef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Ampuero</a:t>
            </a:r>
            <a:r>
              <a:rPr sz="2400" spc="-1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Jonathan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Bustos</a:t>
            </a:r>
            <a:r>
              <a:rPr sz="24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Ruben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Guano</a:t>
            </a:r>
            <a:r>
              <a:rPr sz="2400" spc="-1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Victor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Manosalvas</a:t>
            </a:r>
            <a:r>
              <a:rPr sz="2400" spc="-1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Gabriel</a:t>
            </a:r>
            <a:endParaRPr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400" dirty="0">
              <a:latin typeface="Arial MT"/>
              <a:cs typeface="Arial MT"/>
            </a:endParaRPr>
          </a:p>
          <a:p>
            <a:pPr marL="7620" algn="ctr">
              <a:lnSpc>
                <a:spcPct val="100000"/>
              </a:lnSpc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Fecha:</a:t>
            </a:r>
            <a:r>
              <a:rPr sz="24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Quito,</a:t>
            </a:r>
            <a:r>
              <a:rPr sz="24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10</a:t>
            </a:r>
            <a:r>
              <a:rPr sz="24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24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diciembre</a:t>
            </a:r>
            <a:r>
              <a:rPr sz="24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24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2025</a:t>
            </a:r>
            <a:endParaRPr sz="2400" dirty="0">
              <a:latin typeface="Arial MT"/>
              <a:cs typeface="Arial M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79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67720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55721" y="6166355"/>
            <a:ext cx="0" cy="220979"/>
          </a:xfrm>
          <a:custGeom>
            <a:avLst/>
            <a:gdLst/>
            <a:ahLst/>
            <a:cxnLst/>
            <a:rect l="l" t="t" r="r" b="b"/>
            <a:pathLst>
              <a:path h="220979">
                <a:moveTo>
                  <a:pt x="0" y="0"/>
                </a:moveTo>
                <a:lnTo>
                  <a:pt x="0" y="220414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43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131722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796831" y="6396445"/>
            <a:ext cx="116842" cy="116842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989336" y="6396445"/>
            <a:ext cx="116843" cy="11684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186107" y="6396445"/>
            <a:ext cx="116842" cy="116842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82878" y="6396445"/>
            <a:ext cx="116842" cy="116842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733699" cy="1685843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0119003" y="-1"/>
            <a:ext cx="2072997" cy="187452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19728" y="3661443"/>
            <a:ext cx="1403350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rgbClr val="FFFFFF"/>
                </a:solidFill>
                <a:latin typeface="Arial MT"/>
                <a:cs typeface="Arial MT"/>
              </a:rPr>
              <a:t>Árboles </a:t>
            </a:r>
            <a:r>
              <a:rPr sz="3200" spc="-25" dirty="0">
                <a:solidFill>
                  <a:srgbClr val="FFFFFF"/>
                </a:solidFill>
                <a:latin typeface="Arial MT"/>
                <a:cs typeface="Arial MT"/>
              </a:rPr>
              <a:t>AVL</a:t>
            </a:r>
            <a:endParaRPr sz="3200">
              <a:latin typeface="Arial MT"/>
              <a:cs typeface="Arial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79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67720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55721" y="6166355"/>
            <a:ext cx="0" cy="220979"/>
          </a:xfrm>
          <a:custGeom>
            <a:avLst/>
            <a:gdLst/>
            <a:ahLst/>
            <a:cxnLst/>
            <a:rect l="l" t="t" r="r" b="b"/>
            <a:pathLst>
              <a:path h="220979">
                <a:moveTo>
                  <a:pt x="0" y="0"/>
                </a:moveTo>
                <a:lnTo>
                  <a:pt x="0" y="220414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43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31722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96832" y="6396445"/>
            <a:ext cx="116842" cy="116842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89336" y="6396445"/>
            <a:ext cx="116843" cy="116842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186106" y="6396445"/>
            <a:ext cx="116842" cy="11684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382878" y="6396445"/>
            <a:ext cx="116842" cy="116842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267198" y="3446152"/>
            <a:ext cx="3657599" cy="12698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4880610" y="1320925"/>
            <a:ext cx="1974850" cy="2128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800" spc="-25" dirty="0">
                <a:solidFill>
                  <a:srgbClr val="FFFFFF"/>
                </a:solidFill>
                <a:latin typeface="Arial MT"/>
                <a:cs typeface="Arial MT"/>
              </a:rPr>
              <a:t>03</a:t>
            </a:r>
            <a:endParaRPr sz="13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4000" y="2700525"/>
            <a:ext cx="5638800" cy="2665730"/>
          </a:xfrm>
          <a:custGeom>
            <a:avLst/>
            <a:gdLst/>
            <a:ahLst/>
            <a:cxnLst/>
            <a:rect l="l" t="t" r="r" b="b"/>
            <a:pathLst>
              <a:path w="5638800" h="2665729">
                <a:moveTo>
                  <a:pt x="5537207" y="2665476"/>
                </a:moveTo>
                <a:lnTo>
                  <a:pt x="101589" y="2665476"/>
                </a:lnTo>
                <a:lnTo>
                  <a:pt x="62046" y="2654937"/>
                </a:lnTo>
                <a:lnTo>
                  <a:pt x="29754" y="2626198"/>
                </a:lnTo>
                <a:lnTo>
                  <a:pt x="7982" y="2583573"/>
                </a:lnTo>
                <a:lnTo>
                  <a:pt x="0" y="2531375"/>
                </a:lnTo>
                <a:lnTo>
                  <a:pt x="0" y="134099"/>
                </a:lnTo>
                <a:lnTo>
                  <a:pt x="7982" y="81901"/>
                </a:lnTo>
                <a:lnTo>
                  <a:pt x="29754" y="39276"/>
                </a:lnTo>
                <a:lnTo>
                  <a:pt x="62046" y="10537"/>
                </a:lnTo>
                <a:lnTo>
                  <a:pt x="101589" y="0"/>
                </a:lnTo>
                <a:lnTo>
                  <a:pt x="5537207" y="0"/>
                </a:lnTo>
                <a:lnTo>
                  <a:pt x="5576751" y="10537"/>
                </a:lnTo>
                <a:lnTo>
                  <a:pt x="5609044" y="39276"/>
                </a:lnTo>
                <a:lnTo>
                  <a:pt x="5630815" y="81901"/>
                </a:lnTo>
                <a:lnTo>
                  <a:pt x="5638798" y="134099"/>
                </a:lnTo>
                <a:lnTo>
                  <a:pt x="5638798" y="2531375"/>
                </a:lnTo>
                <a:lnTo>
                  <a:pt x="5630815" y="2583573"/>
                </a:lnTo>
                <a:lnTo>
                  <a:pt x="5609044" y="2626198"/>
                </a:lnTo>
                <a:lnTo>
                  <a:pt x="5576751" y="2654937"/>
                </a:lnTo>
                <a:lnTo>
                  <a:pt x="5537207" y="2665476"/>
                </a:lnTo>
                <a:close/>
              </a:path>
            </a:pathLst>
          </a:custGeom>
          <a:solidFill>
            <a:srgbClr val="2A2A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3099" y="517943"/>
            <a:ext cx="5601970" cy="9124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2090">
              <a:lnSpc>
                <a:spcPts val="3490"/>
              </a:lnSpc>
              <a:spcBef>
                <a:spcPts val="100"/>
              </a:spcBef>
            </a:pPr>
            <a:r>
              <a:rPr u="heavy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Árboles</a:t>
            </a:r>
            <a:r>
              <a:rPr u="heavy" spc="-165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 </a:t>
            </a:r>
            <a:r>
              <a:rPr u="heavy" spc="-20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AVL:</a:t>
            </a:r>
          </a:p>
          <a:p>
            <a:pPr marL="12700">
              <a:lnSpc>
                <a:spcPts val="3490"/>
              </a:lnSpc>
              <a:tabLst>
                <a:tab pos="3830320" algn="l"/>
                <a:tab pos="4572635" algn="l"/>
                <a:tab pos="4933950" algn="l"/>
              </a:tabLst>
            </a:pP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D</a:t>
            </a:r>
            <a:r>
              <a:rPr sz="1500" spc="-18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4500" u="heavy" spc="-3277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A</a:t>
            </a:r>
            <a:r>
              <a:rPr sz="1500" u="heavy" spc="-1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f</a:t>
            </a:r>
            <a:r>
              <a:rPr sz="1500" u="heavy" spc="-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in</a:t>
            </a:r>
            <a:r>
              <a:rPr sz="1500" u="heavy" spc="-20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4500" u="heavy" spc="-1185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u</a:t>
            </a:r>
            <a:r>
              <a:rPr sz="1500" u="heavy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c</a:t>
            </a:r>
            <a:r>
              <a:rPr sz="1500" u="heavy" spc="-63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o</a:t>
            </a:r>
            <a:r>
              <a:rPr sz="4500" u="heavy" spc="-1072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t</a:t>
            </a:r>
            <a:r>
              <a:rPr sz="1500" u="heavy" spc="-47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m</a:t>
            </a:r>
            <a:r>
              <a:rPr sz="4500" u="heavy" spc="-2302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o</a:t>
            </a:r>
            <a:r>
              <a:rPr sz="1500" u="heavy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o</a:t>
            </a:r>
            <a:r>
              <a:rPr sz="1500" u="heavy" spc="44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4500" u="heavy" spc="-1162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-</a:t>
            </a:r>
            <a:r>
              <a:rPr sz="1500" u="heavy" spc="-1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u</a:t>
            </a:r>
            <a:r>
              <a:rPr sz="1500" u="heavy" spc="-75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n</a:t>
            </a:r>
            <a:r>
              <a:rPr sz="4500" u="heavy" spc="-907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B</a:t>
            </a:r>
            <a:r>
              <a:rPr sz="1500" u="heavy" spc="-2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s</a:t>
            </a:r>
            <a:r>
              <a:rPr sz="4500" u="heavy" spc="-3015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a</a:t>
            </a:r>
            <a:r>
              <a:rPr sz="1500" u="heavy" spc="-1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ob</a:t>
            </a:r>
            <a:r>
              <a:rPr sz="1500" u="heavy" spc="-2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r</a:t>
            </a:r>
            <a:r>
              <a:rPr sz="4500" u="heavy" spc="-1537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l</a:t>
            </a:r>
            <a:r>
              <a:rPr sz="1500" u="heavy" spc="-1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a</a:t>
            </a:r>
            <a:r>
              <a:rPr sz="1500" u="heavy" spc="-434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n</a:t>
            </a:r>
            <a:r>
              <a:rPr sz="4500" u="heavy" spc="-2392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a</a:t>
            </a:r>
            <a:r>
              <a:rPr sz="1500" u="heavy" spc="-1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t</a:t>
            </a:r>
            <a:r>
              <a:rPr sz="1500" u="heavy" spc="-1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1500" u="heavy" spc="14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4500" u="heavy" spc="-2235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n</a:t>
            </a:r>
            <a:r>
              <a:rPr sz="1500" u="heavy" spc="-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en</a:t>
            </a:r>
            <a:r>
              <a:rPr sz="1500" u="heavy" spc="-35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t</a:t>
            </a:r>
            <a:r>
              <a:rPr sz="4500" u="heavy" spc="-2482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c</a:t>
            </a:r>
            <a:r>
              <a:rPr sz="1500" u="heavy" spc="-10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r</a:t>
            </a:r>
            <a:r>
              <a:rPr sz="1500" u="heavy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1500" u="heavy" spc="13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4500" u="heavy" spc="-2220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e</a:t>
            </a:r>
            <a:r>
              <a:rPr sz="1500" u="heavy" spc="-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1500" u="heavy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l</a:t>
            </a:r>
            <a:r>
              <a:rPr sz="1500" u="heavy" spc="3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4500" u="heavy" spc="-1829" baseline="-3703" dirty="0">
                <a:solidFill>
                  <a:srgbClr val="3876B8"/>
                </a:solidFill>
                <a:uFill>
                  <a:solidFill>
                    <a:srgbClr val="3876B8"/>
                  </a:solidFill>
                </a:uFill>
              </a:rPr>
              <a:t>o</a:t>
            </a:r>
            <a:r>
              <a:rPr sz="1500" u="heavy" spc="165" dirty="0">
                <a:solidFill>
                  <a:srgbClr val="FFFFFF"/>
                </a:solidFill>
                <a:uFill>
                  <a:solidFill>
                    <a:srgbClr val="3876B8"/>
                  </a:solidFill>
                </a:uFill>
                <a:latin typeface="Times New Roman"/>
                <a:cs typeface="Times New Roman"/>
              </a:rPr>
              <a:t>má</a:t>
            </a:r>
            <a:r>
              <a:rPr sz="1500" spc="165" dirty="0">
                <a:solidFill>
                  <a:srgbClr val="FFFFFF"/>
                </a:solidFill>
                <a:latin typeface="Times New Roman"/>
                <a:cs typeface="Times New Roman"/>
              </a:rPr>
              <a:t>ximo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(Altura)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del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subárbol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3099" y="1366510"/>
            <a:ext cx="5604510" cy="38379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4999"/>
              </a:lnSpc>
              <a:spcBef>
                <a:spcPts val="100"/>
              </a:spcBef>
            </a:pP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izquierdo</a:t>
            </a:r>
            <a:r>
              <a:rPr sz="1500" spc="4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r>
              <a:rPr sz="1500" spc="4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derecho</a:t>
            </a:r>
            <a:r>
              <a:rPr sz="1500" spc="4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</a:t>
            </a:r>
            <a:r>
              <a:rPr sz="1500" spc="4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un</a:t>
            </a:r>
            <a:r>
              <a:rPr sz="1500" spc="4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Nodo</a:t>
            </a:r>
            <a:r>
              <a:rPr sz="1500" spc="4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define</a:t>
            </a:r>
            <a:r>
              <a:rPr sz="1500" spc="4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como</a:t>
            </a:r>
            <a:r>
              <a:rPr sz="1500" spc="4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un</a:t>
            </a:r>
            <a:r>
              <a:rPr sz="1500" spc="4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sobrante</a:t>
            </a:r>
            <a:r>
              <a:rPr sz="1500" spc="4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entre</a:t>
            </a:r>
            <a:r>
              <a:rPr sz="1500" spc="4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el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máximo</a:t>
            </a:r>
            <a:r>
              <a:rPr sz="1500" spc="1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(Altura)</a:t>
            </a:r>
            <a:r>
              <a:rPr sz="1500" spc="1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del</a:t>
            </a:r>
            <a:r>
              <a:rPr sz="1500" spc="1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subárbol</a:t>
            </a:r>
            <a:r>
              <a:rPr sz="1500" spc="1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izquierdo</a:t>
            </a:r>
            <a:r>
              <a:rPr sz="1500" spc="1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r>
              <a:rPr sz="1500" spc="1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derecho</a:t>
            </a:r>
            <a:r>
              <a:rPr sz="1500" spc="1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</a:t>
            </a:r>
            <a:r>
              <a:rPr sz="1500" spc="1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un</a:t>
            </a:r>
            <a:r>
              <a:rPr sz="1500" spc="1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Nodo,</a:t>
            </a:r>
            <a:r>
              <a:rPr sz="1500" spc="1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realizar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reacomodos,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después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sus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inserciones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15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eliminación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elementos.</a:t>
            </a:r>
            <a:endParaRPr sz="1500">
              <a:latin typeface="Times New Roman"/>
              <a:cs typeface="Times New Roman"/>
            </a:endParaRPr>
          </a:p>
          <a:p>
            <a:pPr marR="51435" algn="ctr">
              <a:lnSpc>
                <a:spcPct val="100000"/>
              </a:lnSpc>
              <a:spcBef>
                <a:spcPts val="1200"/>
              </a:spcBef>
            </a:pP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Operaciones</a:t>
            </a:r>
            <a:r>
              <a:rPr sz="1800" b="1" spc="-4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sobre</a:t>
            </a:r>
            <a:r>
              <a:rPr sz="1800" b="1" spc="-4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un</a:t>
            </a:r>
            <a:r>
              <a:rPr sz="1800" b="1" spc="-10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spc="-25" dirty="0">
                <a:solidFill>
                  <a:srgbClr val="EAEAEA"/>
                </a:solidFill>
                <a:latin typeface="Arial"/>
                <a:cs typeface="Arial"/>
              </a:rPr>
              <a:t>AVL</a:t>
            </a:r>
            <a:endParaRPr sz="1800">
              <a:latin typeface="Arial"/>
              <a:cs typeface="Arial"/>
            </a:endParaRPr>
          </a:p>
          <a:p>
            <a:pPr marL="76835">
              <a:lnSpc>
                <a:spcPct val="100000"/>
              </a:lnSpc>
              <a:spcBef>
                <a:spcPts val="1590"/>
              </a:spcBef>
            </a:pP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1.-</a:t>
            </a:r>
            <a:r>
              <a:rPr sz="130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Insertar</a:t>
            </a:r>
            <a:r>
              <a:rPr sz="13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Times New Roman"/>
                <a:cs typeface="Times New Roman"/>
              </a:rPr>
              <a:t>Nodo</a:t>
            </a:r>
            <a:endParaRPr sz="1300">
              <a:latin typeface="Times New Roman"/>
              <a:cs typeface="Times New Roman"/>
            </a:endParaRPr>
          </a:p>
          <a:p>
            <a:pPr marL="76835">
              <a:lnSpc>
                <a:spcPct val="100000"/>
              </a:lnSpc>
              <a:spcBef>
                <a:spcPts val="235"/>
              </a:spcBef>
            </a:pP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2.-</a:t>
            </a:r>
            <a:r>
              <a:rPr sz="1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Balancear</a:t>
            </a:r>
            <a:endParaRPr sz="1300">
              <a:latin typeface="Times New Roman"/>
              <a:cs typeface="Times New Roman"/>
            </a:endParaRPr>
          </a:p>
          <a:p>
            <a:pPr marL="534035" indent="-344805">
              <a:lnSpc>
                <a:spcPct val="100000"/>
              </a:lnSpc>
              <a:spcBef>
                <a:spcPts val="235"/>
              </a:spcBef>
              <a:buFont typeface="Arial MT"/>
              <a:buChar char="●"/>
              <a:tabLst>
                <a:tab pos="534035" algn="l"/>
              </a:tabLst>
            </a:pP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Caso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sz="13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13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Rotación</a:t>
            </a:r>
            <a:r>
              <a:rPr sz="13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simple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izquierda </a:t>
            </a:r>
            <a:r>
              <a:rPr sz="1300" spc="-25" dirty="0">
                <a:solidFill>
                  <a:srgbClr val="FFFFFF"/>
                </a:solidFill>
                <a:latin typeface="Times New Roman"/>
                <a:cs typeface="Times New Roman"/>
              </a:rPr>
              <a:t>RSI</a:t>
            </a:r>
            <a:endParaRPr sz="1300">
              <a:latin typeface="Times New Roman"/>
              <a:cs typeface="Times New Roman"/>
            </a:endParaRPr>
          </a:p>
          <a:p>
            <a:pPr marL="534035" indent="-344805">
              <a:lnSpc>
                <a:spcPct val="100000"/>
              </a:lnSpc>
              <a:spcBef>
                <a:spcPts val="235"/>
              </a:spcBef>
              <a:buFont typeface="Arial MT"/>
              <a:buChar char="●"/>
              <a:tabLst>
                <a:tab pos="534035" algn="l"/>
              </a:tabLst>
            </a:pP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Caso</a:t>
            </a:r>
            <a:r>
              <a:rPr sz="1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Rotación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simple</a:t>
            </a:r>
            <a:r>
              <a:rPr sz="1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derecha</a:t>
            </a:r>
            <a:r>
              <a:rPr sz="1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Times New Roman"/>
                <a:cs typeface="Times New Roman"/>
              </a:rPr>
              <a:t>RSD</a:t>
            </a:r>
            <a:endParaRPr sz="1300">
              <a:latin typeface="Times New Roman"/>
              <a:cs typeface="Times New Roman"/>
            </a:endParaRPr>
          </a:p>
          <a:p>
            <a:pPr marL="534035" indent="-344805">
              <a:lnSpc>
                <a:spcPct val="100000"/>
              </a:lnSpc>
              <a:spcBef>
                <a:spcPts val="235"/>
              </a:spcBef>
              <a:buFont typeface="Arial MT"/>
              <a:buChar char="●"/>
              <a:tabLst>
                <a:tab pos="534035" algn="l"/>
              </a:tabLst>
            </a:pP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Caso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3</a:t>
            </a:r>
            <a:r>
              <a:rPr sz="13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13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Rotación</a:t>
            </a:r>
            <a:r>
              <a:rPr sz="13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simple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izquierda </a:t>
            </a:r>
            <a:r>
              <a:rPr sz="1300" spc="-25" dirty="0">
                <a:solidFill>
                  <a:srgbClr val="FFFFFF"/>
                </a:solidFill>
                <a:latin typeface="Times New Roman"/>
                <a:cs typeface="Times New Roman"/>
              </a:rPr>
              <a:t>RDI</a:t>
            </a:r>
            <a:endParaRPr sz="1300">
              <a:latin typeface="Times New Roman"/>
              <a:cs typeface="Times New Roman"/>
            </a:endParaRPr>
          </a:p>
          <a:p>
            <a:pPr marL="534035" indent="-344805">
              <a:lnSpc>
                <a:spcPct val="100000"/>
              </a:lnSpc>
              <a:spcBef>
                <a:spcPts val="229"/>
              </a:spcBef>
              <a:buFont typeface="Arial MT"/>
              <a:buChar char="●"/>
              <a:tabLst>
                <a:tab pos="534035" algn="l"/>
              </a:tabLst>
            </a:pP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Caso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4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Rotación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doble</a:t>
            </a:r>
            <a:r>
              <a:rPr sz="1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derecha</a:t>
            </a:r>
            <a:r>
              <a:rPr sz="1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Times New Roman"/>
                <a:cs typeface="Times New Roman"/>
              </a:rPr>
              <a:t>RDD</a:t>
            </a:r>
            <a:endParaRPr sz="1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sz="1300">
              <a:latin typeface="Times New Roman"/>
              <a:cs typeface="Times New Roman"/>
            </a:endParaRPr>
          </a:p>
          <a:p>
            <a:pPr marL="76835">
              <a:lnSpc>
                <a:spcPct val="100000"/>
              </a:lnSpc>
            </a:pP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3.-</a:t>
            </a:r>
            <a:r>
              <a:rPr sz="130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Eliminar</a:t>
            </a:r>
            <a:r>
              <a:rPr sz="130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Times New Roman"/>
                <a:cs typeface="Times New Roman"/>
              </a:rPr>
              <a:t>Nodo</a:t>
            </a:r>
            <a:endParaRPr sz="1300">
              <a:latin typeface="Times New Roman"/>
              <a:cs typeface="Times New Roman"/>
            </a:endParaRPr>
          </a:p>
          <a:p>
            <a:pPr marL="76835">
              <a:lnSpc>
                <a:spcPct val="100000"/>
              </a:lnSpc>
              <a:spcBef>
                <a:spcPts val="235"/>
              </a:spcBef>
            </a:pP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4.-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dirty="0">
                <a:solidFill>
                  <a:srgbClr val="FFFFFF"/>
                </a:solidFill>
                <a:latin typeface="Times New Roman"/>
                <a:cs typeface="Times New Roman"/>
              </a:rPr>
              <a:t>Calcular</a:t>
            </a:r>
            <a:r>
              <a:rPr sz="1300" spc="-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Times New Roman"/>
                <a:cs typeface="Times New Roman"/>
              </a:rPr>
              <a:t>Altura</a:t>
            </a:r>
            <a:endParaRPr sz="1300">
              <a:latin typeface="Times New Roman"/>
              <a:cs typeface="Times New Roman"/>
            </a:endParaRPr>
          </a:p>
          <a:p>
            <a:pPr marR="47625" algn="ctr">
              <a:lnSpc>
                <a:spcPct val="100000"/>
              </a:lnSpc>
              <a:spcBef>
                <a:spcPts val="955"/>
              </a:spcBef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nodo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está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equilibrado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si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su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FE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es</a:t>
            </a: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b="1" spc="-20" dirty="0">
                <a:solidFill>
                  <a:srgbClr val="EAEAEA"/>
                </a:solidFill>
                <a:latin typeface="Arial"/>
                <a:cs typeface="Arial"/>
              </a:rPr>
              <a:t>-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1,</a:t>
            </a:r>
            <a:r>
              <a:rPr sz="16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0</a:t>
            </a:r>
            <a:r>
              <a:rPr sz="1600" b="1" spc="-2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o</a:t>
            </a:r>
            <a:r>
              <a:rPr sz="16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spc="-25" dirty="0">
                <a:solidFill>
                  <a:srgbClr val="EAEAEA"/>
                </a:solidFill>
                <a:latin typeface="Arial"/>
                <a:cs typeface="Arial"/>
              </a:rPr>
              <a:t>+1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.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5539" y="5330878"/>
            <a:ext cx="5460365" cy="1339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6555" marR="98425" indent="-364490">
              <a:lnSpc>
                <a:spcPct val="114999"/>
              </a:lnSpc>
              <a:spcBef>
                <a:spcPts val="100"/>
              </a:spcBef>
              <a:buFont typeface="Arial MT"/>
              <a:buChar char="●"/>
              <a:tabLst>
                <a:tab pos="376555" algn="l"/>
              </a:tabLst>
            </a:pP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La</a:t>
            </a:r>
            <a:r>
              <a:rPr sz="15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principal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diferencia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entre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las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alturas</a:t>
            </a:r>
            <a:r>
              <a:rPr sz="150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los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subárboles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no</a:t>
            </a:r>
            <a:r>
              <a:rPr sz="1500" spc="-20" dirty="0">
                <a:solidFill>
                  <a:srgbClr val="FFFFFF"/>
                </a:solidFill>
                <a:latin typeface="Times New Roman"/>
                <a:cs typeface="Times New Roman"/>
              </a:rPr>
              <a:t> debe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excederse</a:t>
            </a:r>
            <a:r>
              <a:rPr sz="15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en</a:t>
            </a:r>
            <a:r>
              <a:rPr sz="15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más</a:t>
            </a:r>
            <a:r>
              <a:rPr sz="15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</a:t>
            </a:r>
            <a:r>
              <a:rPr sz="15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spc="-35" dirty="0">
                <a:solidFill>
                  <a:srgbClr val="FFFFFF"/>
                </a:solidFill>
                <a:latin typeface="Times New Roman"/>
                <a:cs typeface="Times New Roman"/>
              </a:rPr>
              <a:t>1.</a:t>
            </a:r>
            <a:endParaRPr sz="1500">
              <a:latin typeface="Times New Roman"/>
              <a:cs typeface="Times New Roman"/>
            </a:endParaRPr>
          </a:p>
          <a:p>
            <a:pPr marL="376555" indent="-363855">
              <a:lnSpc>
                <a:spcPct val="100000"/>
              </a:lnSpc>
              <a:spcBef>
                <a:spcPts val="540"/>
              </a:spcBef>
              <a:buFont typeface="Arial MT"/>
              <a:buChar char="●"/>
              <a:tabLst>
                <a:tab pos="376555" algn="l"/>
              </a:tabLst>
            </a:pP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Cada</a:t>
            </a:r>
            <a:r>
              <a:rPr sz="15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Nodo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tiene</a:t>
            </a:r>
            <a:r>
              <a:rPr sz="15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asignado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un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peso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de</a:t>
            </a:r>
            <a:r>
              <a:rPr sz="15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acuerdo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5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la</a:t>
            </a:r>
            <a:r>
              <a:rPr sz="15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altura.</a:t>
            </a:r>
            <a:endParaRPr sz="1500">
              <a:latin typeface="Times New Roman"/>
              <a:cs typeface="Times New Roman"/>
            </a:endParaRPr>
          </a:p>
          <a:p>
            <a:pPr marL="376555" indent="-363855">
              <a:lnSpc>
                <a:spcPct val="100000"/>
              </a:lnSpc>
              <a:buFont typeface="Arial MT"/>
              <a:buChar char="●"/>
              <a:tabLst>
                <a:tab pos="376555" algn="l"/>
              </a:tabLst>
            </a:pP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La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inserción y eliminación en un</a:t>
            </a:r>
            <a:r>
              <a:rPr sz="15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spc="-10" dirty="0">
                <a:solidFill>
                  <a:srgbClr val="FFFFFF"/>
                </a:solidFill>
                <a:latin typeface="Times New Roman"/>
                <a:cs typeface="Times New Roman"/>
              </a:rPr>
              <a:t>árbol</a:t>
            </a:r>
            <a:r>
              <a:rPr sz="1500" spc="-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spc="-80" dirty="0">
                <a:solidFill>
                  <a:srgbClr val="FFFFFF"/>
                </a:solidFill>
                <a:latin typeface="Times New Roman"/>
                <a:cs typeface="Times New Roman"/>
              </a:rPr>
              <a:t>AVL</a:t>
            </a:r>
            <a:r>
              <a:rPr sz="1500" spc="-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es</a:t>
            </a:r>
            <a:r>
              <a:rPr sz="15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la</a:t>
            </a:r>
            <a:r>
              <a:rPr sz="15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misma</a:t>
            </a:r>
            <a:r>
              <a:rPr sz="15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que</a:t>
            </a:r>
            <a:r>
              <a:rPr sz="15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500" dirty="0">
                <a:solidFill>
                  <a:srgbClr val="FFFFFF"/>
                </a:solidFill>
                <a:latin typeface="Times New Roman"/>
                <a:cs typeface="Times New Roman"/>
              </a:rPr>
              <a:t>en </a:t>
            </a:r>
            <a:r>
              <a:rPr sz="1500" spc="-25" dirty="0">
                <a:solidFill>
                  <a:srgbClr val="FFFFFF"/>
                </a:solidFill>
                <a:latin typeface="Times New Roman"/>
                <a:cs typeface="Times New Roman"/>
              </a:rPr>
              <a:t>un</a:t>
            </a:r>
            <a:endParaRPr sz="1500">
              <a:latin typeface="Times New Roman"/>
              <a:cs typeface="Times New Roman"/>
            </a:endParaRPr>
          </a:p>
          <a:p>
            <a:pPr marL="376555">
              <a:lnSpc>
                <a:spcPct val="100000"/>
              </a:lnSpc>
              <a:spcBef>
                <a:spcPts val="270"/>
              </a:spcBef>
            </a:pPr>
            <a:r>
              <a:rPr sz="1500" spc="-20" dirty="0">
                <a:solidFill>
                  <a:srgbClr val="FFFFFF"/>
                </a:solidFill>
                <a:latin typeface="Times New Roman"/>
                <a:cs typeface="Times New Roman"/>
              </a:rPr>
              <a:t>ABB.</a:t>
            </a:r>
            <a:endParaRPr sz="150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16750" y="1920949"/>
            <a:ext cx="6175248" cy="3248173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649273" y="5659297"/>
            <a:ext cx="4116704" cy="656590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sz="1800" b="1" dirty="0">
                <a:solidFill>
                  <a:srgbClr val="FFFFFF"/>
                </a:solidFill>
                <a:latin typeface="Times New Roman"/>
                <a:cs typeface="Times New Roman"/>
              </a:rPr>
              <a:t>EQUILIBRIO</a:t>
            </a:r>
            <a:r>
              <a:rPr sz="1800" b="1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FFFFFF"/>
                </a:solidFill>
                <a:latin typeface="Times New Roman"/>
                <a:cs typeface="Times New Roman"/>
              </a:rPr>
              <a:t>=</a:t>
            </a:r>
            <a:r>
              <a:rPr sz="1800" b="1" spc="-1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b="1" spc="-45" dirty="0">
                <a:solidFill>
                  <a:srgbClr val="FFFFFF"/>
                </a:solidFill>
                <a:latin typeface="Times New Roman"/>
                <a:cs typeface="Times New Roman"/>
              </a:rPr>
              <a:t>ALTURA</a:t>
            </a:r>
            <a:r>
              <a:rPr sz="1800" b="1" spc="-9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DERECHA</a:t>
            </a:r>
            <a:r>
              <a:rPr sz="1800" b="1" spc="-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b="1" spc="-50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endParaRPr sz="1800">
              <a:latin typeface="Times New Roman"/>
              <a:cs typeface="Times New Roman"/>
            </a:endParaRPr>
          </a:p>
          <a:p>
            <a:pPr marL="1794510">
              <a:lnSpc>
                <a:spcPct val="100000"/>
              </a:lnSpc>
              <a:spcBef>
                <a:spcPts val="325"/>
              </a:spcBef>
            </a:pPr>
            <a:r>
              <a:rPr sz="1800" b="1" spc="-45" dirty="0">
                <a:solidFill>
                  <a:srgbClr val="FFFFFF"/>
                </a:solidFill>
                <a:latin typeface="Times New Roman"/>
                <a:cs typeface="Times New Roman"/>
              </a:rPr>
              <a:t>ALTURA</a:t>
            </a:r>
            <a:r>
              <a:rPr sz="1800" b="1" spc="-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IZQUIERDA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43585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3876B8"/>
                </a:solidFill>
              </a:rPr>
              <a:t>Rotaciones</a:t>
            </a:r>
            <a:r>
              <a:rPr spc="-130" dirty="0">
                <a:solidFill>
                  <a:srgbClr val="3876B8"/>
                </a:solidFill>
              </a:rPr>
              <a:t> </a:t>
            </a:r>
            <a:r>
              <a:rPr dirty="0">
                <a:solidFill>
                  <a:srgbClr val="3876B8"/>
                </a:solidFill>
              </a:rPr>
              <a:t>en</a:t>
            </a:r>
            <a:r>
              <a:rPr spc="-125" dirty="0">
                <a:solidFill>
                  <a:srgbClr val="3876B8"/>
                </a:solidFill>
              </a:rPr>
              <a:t> </a:t>
            </a:r>
            <a:r>
              <a:rPr dirty="0">
                <a:solidFill>
                  <a:srgbClr val="3876B8"/>
                </a:solidFill>
              </a:rPr>
              <a:t>Árboles</a:t>
            </a:r>
            <a:r>
              <a:rPr spc="-130" dirty="0">
                <a:solidFill>
                  <a:srgbClr val="3876B8"/>
                </a:solidFill>
              </a:rPr>
              <a:t> </a:t>
            </a:r>
            <a:r>
              <a:rPr spc="-25" dirty="0">
                <a:solidFill>
                  <a:srgbClr val="3876B8"/>
                </a:solidFill>
              </a:rPr>
              <a:t>AVL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938384" y="912748"/>
            <a:ext cx="631253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Cuatro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casos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rotación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restaurar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balance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tras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inserción.</a:t>
            </a:r>
            <a:endParaRPr sz="1600">
              <a:latin typeface="Arial MT"/>
              <a:cs typeface="Arial MT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54000" y="1524000"/>
            <a:ext cx="5740400" cy="2512060"/>
            <a:chOff x="254000" y="1524000"/>
            <a:chExt cx="5740400" cy="2512060"/>
          </a:xfrm>
        </p:grpSpPr>
        <p:sp>
          <p:nvSpPr>
            <p:cNvPr id="5" name="object 5"/>
            <p:cNvSpPr/>
            <p:nvPr/>
          </p:nvSpPr>
          <p:spPr>
            <a:xfrm>
              <a:off x="254000" y="1524000"/>
              <a:ext cx="5740400" cy="2512060"/>
            </a:xfrm>
            <a:custGeom>
              <a:avLst/>
              <a:gdLst/>
              <a:ahLst/>
              <a:cxnLst/>
              <a:rect l="l" t="t" r="r" b="b"/>
              <a:pathLst>
                <a:path w="5740400" h="2512060">
                  <a:moveTo>
                    <a:pt x="5638792" y="2511551"/>
                  </a:moveTo>
                  <a:lnTo>
                    <a:pt x="101606" y="2511551"/>
                  </a:lnTo>
                  <a:lnTo>
                    <a:pt x="62056" y="2503326"/>
                  </a:lnTo>
                  <a:lnTo>
                    <a:pt x="29759" y="2480897"/>
                  </a:lnTo>
                  <a:lnTo>
                    <a:pt x="7983" y="2447631"/>
                  </a:lnTo>
                  <a:lnTo>
                    <a:pt x="0" y="2406894"/>
                  </a:lnTo>
                  <a:lnTo>
                    <a:pt x="0" y="104655"/>
                  </a:lnTo>
                  <a:lnTo>
                    <a:pt x="7989" y="63934"/>
                  </a:lnTo>
                  <a:lnTo>
                    <a:pt x="29773" y="30666"/>
                  </a:lnTo>
                  <a:lnTo>
                    <a:pt x="62072" y="8228"/>
                  </a:lnTo>
                  <a:lnTo>
                    <a:pt x="101606" y="0"/>
                  </a:lnTo>
                  <a:lnTo>
                    <a:pt x="5638792" y="0"/>
                  </a:lnTo>
                  <a:lnTo>
                    <a:pt x="5678342" y="8223"/>
                  </a:lnTo>
                  <a:lnTo>
                    <a:pt x="5710638" y="30652"/>
                  </a:lnTo>
                  <a:lnTo>
                    <a:pt x="5732414" y="63918"/>
                  </a:lnTo>
                  <a:lnTo>
                    <a:pt x="5740398" y="104655"/>
                  </a:lnTo>
                  <a:lnTo>
                    <a:pt x="5740398" y="2406894"/>
                  </a:lnTo>
                  <a:lnTo>
                    <a:pt x="5732414" y="2447631"/>
                  </a:lnTo>
                  <a:lnTo>
                    <a:pt x="5710638" y="2480897"/>
                  </a:lnTo>
                  <a:lnTo>
                    <a:pt x="5678342" y="2503326"/>
                  </a:lnTo>
                  <a:lnTo>
                    <a:pt x="5638792" y="2511551"/>
                  </a:lnTo>
                  <a:close/>
                </a:path>
              </a:pathLst>
            </a:custGeom>
            <a:solidFill>
              <a:srgbClr val="3876B8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19100" y="1662799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190498" y="380998"/>
                  </a:moveTo>
                  <a:lnTo>
                    <a:pt x="143592" y="375181"/>
                  </a:lnTo>
                  <a:lnTo>
                    <a:pt x="100941" y="358683"/>
                  </a:lnTo>
                  <a:lnTo>
                    <a:pt x="63983" y="332935"/>
                  </a:lnTo>
                  <a:lnTo>
                    <a:pt x="34154" y="299366"/>
                  </a:lnTo>
                  <a:lnTo>
                    <a:pt x="30229" y="281572"/>
                  </a:lnTo>
                  <a:lnTo>
                    <a:pt x="33506" y="273048"/>
                  </a:lnTo>
                  <a:lnTo>
                    <a:pt x="40033" y="266177"/>
                  </a:lnTo>
                  <a:lnTo>
                    <a:pt x="48704" y="262377"/>
                  </a:lnTo>
                  <a:lnTo>
                    <a:pt x="57827" y="262224"/>
                  </a:lnTo>
                  <a:lnTo>
                    <a:pt x="66351" y="265519"/>
                  </a:lnTo>
                  <a:lnTo>
                    <a:pt x="73221" y="272056"/>
                  </a:lnTo>
                  <a:lnTo>
                    <a:pt x="95648" y="297260"/>
                  </a:lnTo>
                  <a:lnTo>
                    <a:pt x="123377" y="316575"/>
                  </a:lnTo>
                  <a:lnTo>
                    <a:pt x="155347" y="328942"/>
                  </a:lnTo>
                  <a:lnTo>
                    <a:pt x="190498" y="333299"/>
                  </a:lnTo>
                  <a:lnTo>
                    <a:pt x="235647" y="326013"/>
                  </a:lnTo>
                  <a:lnTo>
                    <a:pt x="274866" y="305724"/>
                  </a:lnTo>
                  <a:lnTo>
                    <a:pt x="305799" y="274792"/>
                  </a:lnTo>
                  <a:lnTo>
                    <a:pt x="326087" y="235573"/>
                  </a:lnTo>
                  <a:lnTo>
                    <a:pt x="333373" y="190424"/>
                  </a:lnTo>
                  <a:lnTo>
                    <a:pt x="326087" y="145284"/>
                  </a:lnTo>
                  <a:lnTo>
                    <a:pt x="305799" y="106083"/>
                  </a:lnTo>
                  <a:lnTo>
                    <a:pt x="274866" y="75172"/>
                  </a:lnTo>
                  <a:lnTo>
                    <a:pt x="235647" y="54902"/>
                  </a:lnTo>
                  <a:lnTo>
                    <a:pt x="190498" y="47623"/>
                  </a:lnTo>
                  <a:lnTo>
                    <a:pt x="159712" y="50952"/>
                  </a:lnTo>
                  <a:lnTo>
                    <a:pt x="131228" y="60469"/>
                  </a:lnTo>
                  <a:lnTo>
                    <a:pt x="105757" y="75469"/>
                  </a:lnTo>
                  <a:lnTo>
                    <a:pt x="84011" y="95248"/>
                  </a:lnTo>
                  <a:lnTo>
                    <a:pt x="119061" y="95248"/>
                  </a:lnTo>
                  <a:lnTo>
                    <a:pt x="128339" y="97117"/>
                  </a:lnTo>
                  <a:lnTo>
                    <a:pt x="135907" y="102215"/>
                  </a:lnTo>
                  <a:lnTo>
                    <a:pt x="141005" y="109784"/>
                  </a:lnTo>
                  <a:lnTo>
                    <a:pt x="142873" y="119061"/>
                  </a:lnTo>
                  <a:lnTo>
                    <a:pt x="141005" y="128339"/>
                  </a:lnTo>
                  <a:lnTo>
                    <a:pt x="135907" y="135907"/>
                  </a:lnTo>
                  <a:lnTo>
                    <a:pt x="128339" y="141005"/>
                  </a:lnTo>
                  <a:lnTo>
                    <a:pt x="119061" y="142873"/>
                  </a:lnTo>
                  <a:lnTo>
                    <a:pt x="23810" y="142873"/>
                  </a:lnTo>
                  <a:lnTo>
                    <a:pt x="14533" y="141005"/>
                  </a:lnTo>
                  <a:lnTo>
                    <a:pt x="6965" y="135907"/>
                  </a:lnTo>
                  <a:lnTo>
                    <a:pt x="1867" y="128339"/>
                  </a:lnTo>
                  <a:lnTo>
                    <a:pt x="0" y="119061"/>
                  </a:lnTo>
                  <a:lnTo>
                    <a:pt x="0" y="23810"/>
                  </a:lnTo>
                  <a:lnTo>
                    <a:pt x="1867" y="14533"/>
                  </a:lnTo>
                  <a:lnTo>
                    <a:pt x="6965" y="6965"/>
                  </a:lnTo>
                  <a:lnTo>
                    <a:pt x="14533" y="1867"/>
                  </a:lnTo>
                  <a:lnTo>
                    <a:pt x="23810" y="0"/>
                  </a:lnTo>
                  <a:lnTo>
                    <a:pt x="33088" y="1867"/>
                  </a:lnTo>
                  <a:lnTo>
                    <a:pt x="40656" y="6965"/>
                  </a:lnTo>
                  <a:lnTo>
                    <a:pt x="45755" y="14533"/>
                  </a:lnTo>
                  <a:lnTo>
                    <a:pt x="47623" y="23810"/>
                  </a:lnTo>
                  <a:lnTo>
                    <a:pt x="47623" y="64515"/>
                  </a:lnTo>
                  <a:lnTo>
                    <a:pt x="76666" y="37765"/>
                  </a:lnTo>
                  <a:lnTo>
                    <a:pt x="110801" y="17439"/>
                  </a:lnTo>
                  <a:lnTo>
                    <a:pt x="149066" y="4523"/>
                  </a:lnTo>
                  <a:lnTo>
                    <a:pt x="190498" y="0"/>
                  </a:lnTo>
                  <a:lnTo>
                    <a:pt x="234182" y="5029"/>
                  </a:lnTo>
                  <a:lnTo>
                    <a:pt x="274280" y="19359"/>
                  </a:lnTo>
                  <a:lnTo>
                    <a:pt x="309651" y="41846"/>
                  </a:lnTo>
                  <a:lnTo>
                    <a:pt x="339151" y="71346"/>
                  </a:lnTo>
                  <a:lnTo>
                    <a:pt x="361638" y="106717"/>
                  </a:lnTo>
                  <a:lnTo>
                    <a:pt x="375968" y="146815"/>
                  </a:lnTo>
                  <a:lnTo>
                    <a:pt x="380998" y="190498"/>
                  </a:lnTo>
                  <a:lnTo>
                    <a:pt x="375968" y="234182"/>
                  </a:lnTo>
                  <a:lnTo>
                    <a:pt x="361638" y="274280"/>
                  </a:lnTo>
                  <a:lnTo>
                    <a:pt x="339151" y="309651"/>
                  </a:lnTo>
                  <a:lnTo>
                    <a:pt x="309651" y="339151"/>
                  </a:lnTo>
                  <a:lnTo>
                    <a:pt x="274280" y="361638"/>
                  </a:lnTo>
                  <a:lnTo>
                    <a:pt x="234182" y="375968"/>
                  </a:lnTo>
                  <a:lnTo>
                    <a:pt x="190498" y="380998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38349" y="1585600"/>
            <a:ext cx="5322570" cy="941069"/>
          </a:xfrm>
          <a:prstGeom prst="rect">
            <a:avLst/>
          </a:prstGeom>
        </p:spPr>
        <p:txBody>
          <a:bodyPr vert="horz" wrap="square" lIns="0" tIns="126365" rIns="0" bIns="0" rtlCol="0">
            <a:spAutoFit/>
          </a:bodyPr>
          <a:lstStyle/>
          <a:p>
            <a:pPr marL="610235">
              <a:lnSpc>
                <a:spcPct val="100000"/>
              </a:lnSpc>
              <a:spcBef>
                <a:spcPts val="995"/>
              </a:spcBef>
            </a:pP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Rotación</a:t>
            </a:r>
            <a:r>
              <a:rPr sz="1600" b="1" spc="-5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Simple</a:t>
            </a:r>
            <a:r>
              <a:rPr sz="1600" b="1" spc="-5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spc="-10" dirty="0">
                <a:solidFill>
                  <a:srgbClr val="EAEAEA"/>
                </a:solidFill>
                <a:latin typeface="Arial"/>
                <a:cs typeface="Arial"/>
              </a:rPr>
              <a:t>Izquierda</a:t>
            </a:r>
            <a:r>
              <a:rPr sz="1600" b="1" spc="-5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spc="-10" dirty="0">
                <a:solidFill>
                  <a:srgbClr val="EAEAEA"/>
                </a:solidFill>
                <a:latin typeface="Arial"/>
                <a:cs typeface="Arial"/>
              </a:rPr>
              <a:t>(RSI)</a:t>
            </a:r>
            <a:endParaRPr sz="1600">
              <a:latin typeface="Arial"/>
              <a:cs typeface="Arial"/>
            </a:endParaRPr>
          </a:p>
          <a:p>
            <a:pPr marL="12700" marR="5080">
              <a:lnSpc>
                <a:spcPct val="114999"/>
              </a:lnSpc>
              <a:spcBef>
                <a:spcPts val="530"/>
              </a:spcBef>
            </a:pP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En</a:t>
            </a:r>
            <a:r>
              <a:rPr sz="14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este</a:t>
            </a:r>
            <a:r>
              <a:rPr sz="14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caso</a:t>
            </a:r>
            <a:r>
              <a:rPr sz="14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se</a:t>
            </a:r>
            <a:r>
              <a:rPr sz="14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Times New Roman"/>
                <a:cs typeface="Times New Roman"/>
              </a:rPr>
              <a:t>considera</a:t>
            </a:r>
            <a:r>
              <a:rPr sz="14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si</a:t>
            </a:r>
            <a:r>
              <a:rPr sz="14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está</a:t>
            </a:r>
            <a:r>
              <a:rPr sz="14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desequilibrado</a:t>
            </a:r>
            <a:r>
              <a:rPr sz="14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4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la</a:t>
            </a:r>
            <a:r>
              <a:rPr sz="14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Times New Roman"/>
                <a:cs typeface="Times New Roman"/>
              </a:rPr>
              <a:t>izquierda</a:t>
            </a:r>
            <a:r>
              <a:rPr sz="14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(E&gt;+1)</a:t>
            </a:r>
            <a:r>
              <a:rPr sz="14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r>
              <a:rPr sz="14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Times New Roman"/>
                <a:cs typeface="Times New Roman"/>
              </a:rPr>
              <a:t>su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hijo</a:t>
            </a:r>
            <a:r>
              <a:rPr sz="1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derecho</a:t>
            </a:r>
            <a:r>
              <a:rPr sz="1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tiene</a:t>
            </a:r>
            <a:r>
              <a:rPr sz="1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el</a:t>
            </a:r>
            <a:r>
              <a:rPr sz="1400" spc="-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mismo</a:t>
            </a:r>
            <a:r>
              <a:rPr sz="140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signo</a:t>
            </a:r>
            <a:r>
              <a:rPr sz="1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(+)</a:t>
            </a:r>
            <a:r>
              <a:rPr sz="1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hacemos</a:t>
            </a:r>
            <a:r>
              <a:rPr sz="1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rotación</a:t>
            </a:r>
            <a:r>
              <a:rPr sz="1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sencilla</a:t>
            </a:r>
            <a:r>
              <a:rPr sz="1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Times New Roman"/>
                <a:cs typeface="Times New Roman"/>
              </a:rPr>
              <a:t>izquierda.</a:t>
            </a:r>
            <a:endParaRPr sz="1400">
              <a:latin typeface="Times New Roman"/>
              <a:cs typeface="Times New Roman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6197600" y="1524000"/>
            <a:ext cx="5740400" cy="2512060"/>
            <a:chOff x="6197600" y="1524000"/>
            <a:chExt cx="5740400" cy="2512060"/>
          </a:xfrm>
        </p:grpSpPr>
        <p:sp>
          <p:nvSpPr>
            <p:cNvPr id="9" name="object 9"/>
            <p:cNvSpPr/>
            <p:nvPr/>
          </p:nvSpPr>
          <p:spPr>
            <a:xfrm>
              <a:off x="6197600" y="1524000"/>
              <a:ext cx="5740400" cy="2512060"/>
            </a:xfrm>
            <a:custGeom>
              <a:avLst/>
              <a:gdLst/>
              <a:ahLst/>
              <a:cxnLst/>
              <a:rect l="l" t="t" r="r" b="b"/>
              <a:pathLst>
                <a:path w="5740400" h="2512060">
                  <a:moveTo>
                    <a:pt x="5638792" y="2511551"/>
                  </a:moveTo>
                  <a:lnTo>
                    <a:pt x="101606" y="2511551"/>
                  </a:lnTo>
                  <a:lnTo>
                    <a:pt x="62056" y="2503326"/>
                  </a:lnTo>
                  <a:lnTo>
                    <a:pt x="29759" y="2480897"/>
                  </a:lnTo>
                  <a:lnTo>
                    <a:pt x="7983" y="2447631"/>
                  </a:lnTo>
                  <a:lnTo>
                    <a:pt x="0" y="2406894"/>
                  </a:lnTo>
                  <a:lnTo>
                    <a:pt x="0" y="104655"/>
                  </a:lnTo>
                  <a:lnTo>
                    <a:pt x="7989" y="63934"/>
                  </a:lnTo>
                  <a:lnTo>
                    <a:pt x="29773" y="30666"/>
                  </a:lnTo>
                  <a:lnTo>
                    <a:pt x="62072" y="8228"/>
                  </a:lnTo>
                  <a:lnTo>
                    <a:pt x="101606" y="0"/>
                  </a:lnTo>
                  <a:lnTo>
                    <a:pt x="5638792" y="0"/>
                  </a:lnTo>
                  <a:lnTo>
                    <a:pt x="5678342" y="8223"/>
                  </a:lnTo>
                  <a:lnTo>
                    <a:pt x="5710638" y="30652"/>
                  </a:lnTo>
                  <a:lnTo>
                    <a:pt x="5732413" y="63918"/>
                  </a:lnTo>
                  <a:lnTo>
                    <a:pt x="5740399" y="104655"/>
                  </a:lnTo>
                  <a:lnTo>
                    <a:pt x="5740399" y="2406894"/>
                  </a:lnTo>
                  <a:lnTo>
                    <a:pt x="5732413" y="2447631"/>
                  </a:lnTo>
                  <a:lnTo>
                    <a:pt x="5710638" y="2480897"/>
                  </a:lnTo>
                  <a:lnTo>
                    <a:pt x="5678342" y="2503326"/>
                  </a:lnTo>
                  <a:lnTo>
                    <a:pt x="5638792" y="2511551"/>
                  </a:lnTo>
                  <a:close/>
                </a:path>
              </a:pathLst>
            </a:custGeom>
            <a:solidFill>
              <a:srgbClr val="3876B8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370212" y="1662799"/>
              <a:ext cx="380365" cy="380365"/>
            </a:xfrm>
            <a:custGeom>
              <a:avLst/>
              <a:gdLst/>
              <a:ahLst/>
              <a:cxnLst/>
              <a:rect l="l" t="t" r="r" b="b"/>
              <a:pathLst>
                <a:path w="380365" h="380364">
                  <a:moveTo>
                    <a:pt x="210169" y="379861"/>
                  </a:moveTo>
                  <a:lnTo>
                    <a:pt x="168449" y="379861"/>
                  </a:lnTo>
                  <a:lnTo>
                    <a:pt x="127544" y="370749"/>
                  </a:lnTo>
                  <a:lnTo>
                    <a:pt x="89071" y="352525"/>
                  </a:lnTo>
                  <a:lnTo>
                    <a:pt x="54647" y="325188"/>
                  </a:lnTo>
                  <a:lnTo>
                    <a:pt x="27335" y="290741"/>
                  </a:lnTo>
                  <a:lnTo>
                    <a:pt x="9120" y="252259"/>
                  </a:lnTo>
                  <a:lnTo>
                    <a:pt x="7" y="211355"/>
                  </a:lnTo>
                  <a:lnTo>
                    <a:pt x="0" y="169644"/>
                  </a:lnTo>
                  <a:lnTo>
                    <a:pt x="9100" y="128740"/>
                  </a:lnTo>
                  <a:lnTo>
                    <a:pt x="27315" y="90258"/>
                  </a:lnTo>
                  <a:lnTo>
                    <a:pt x="54647" y="55810"/>
                  </a:lnTo>
                  <a:lnTo>
                    <a:pt x="89059" y="28496"/>
                  </a:lnTo>
                  <a:lnTo>
                    <a:pt x="127500" y="10277"/>
                  </a:lnTo>
                  <a:lnTo>
                    <a:pt x="168362" y="1151"/>
                  </a:lnTo>
                  <a:lnTo>
                    <a:pt x="210033" y="1119"/>
                  </a:lnTo>
                  <a:lnTo>
                    <a:pt x="250903" y="10181"/>
                  </a:lnTo>
                  <a:lnTo>
                    <a:pt x="289363" y="28337"/>
                  </a:lnTo>
                  <a:lnTo>
                    <a:pt x="323802" y="55586"/>
                  </a:lnTo>
                  <a:lnTo>
                    <a:pt x="332212" y="63549"/>
                  </a:lnTo>
                  <a:lnTo>
                    <a:pt x="332212" y="23811"/>
                  </a:lnTo>
                  <a:lnTo>
                    <a:pt x="334080" y="14533"/>
                  </a:lnTo>
                  <a:lnTo>
                    <a:pt x="339178" y="6965"/>
                  </a:lnTo>
                  <a:lnTo>
                    <a:pt x="346747" y="1867"/>
                  </a:lnTo>
                  <a:lnTo>
                    <a:pt x="356024" y="0"/>
                  </a:lnTo>
                  <a:lnTo>
                    <a:pt x="365302" y="1867"/>
                  </a:lnTo>
                  <a:lnTo>
                    <a:pt x="372869" y="6965"/>
                  </a:lnTo>
                  <a:lnTo>
                    <a:pt x="377969" y="14533"/>
                  </a:lnTo>
                  <a:lnTo>
                    <a:pt x="379837" y="23811"/>
                  </a:lnTo>
                  <a:lnTo>
                    <a:pt x="379837" y="119062"/>
                  </a:lnTo>
                  <a:lnTo>
                    <a:pt x="377969" y="128340"/>
                  </a:lnTo>
                  <a:lnTo>
                    <a:pt x="372869" y="135908"/>
                  </a:lnTo>
                  <a:lnTo>
                    <a:pt x="365302" y="141006"/>
                  </a:lnTo>
                  <a:lnTo>
                    <a:pt x="356024" y="142874"/>
                  </a:lnTo>
                  <a:lnTo>
                    <a:pt x="260774" y="142874"/>
                  </a:lnTo>
                  <a:lnTo>
                    <a:pt x="251497" y="141006"/>
                  </a:lnTo>
                  <a:lnTo>
                    <a:pt x="243928" y="135908"/>
                  </a:lnTo>
                  <a:lnTo>
                    <a:pt x="238830" y="128340"/>
                  </a:lnTo>
                  <a:lnTo>
                    <a:pt x="236962" y="119062"/>
                  </a:lnTo>
                  <a:lnTo>
                    <a:pt x="238830" y="109785"/>
                  </a:lnTo>
                  <a:lnTo>
                    <a:pt x="243928" y="102216"/>
                  </a:lnTo>
                  <a:lnTo>
                    <a:pt x="251497" y="97118"/>
                  </a:lnTo>
                  <a:lnTo>
                    <a:pt x="260774" y="95249"/>
                  </a:lnTo>
                  <a:lnTo>
                    <a:pt x="296419" y="95249"/>
                  </a:lnTo>
                  <a:lnTo>
                    <a:pt x="290762" y="89891"/>
                  </a:lnTo>
                  <a:lnTo>
                    <a:pt x="290615" y="89742"/>
                  </a:lnTo>
                  <a:lnTo>
                    <a:pt x="290465" y="89594"/>
                  </a:lnTo>
                  <a:lnTo>
                    <a:pt x="290316" y="89445"/>
                  </a:lnTo>
                  <a:lnTo>
                    <a:pt x="253231" y="62655"/>
                  </a:lnTo>
                  <a:lnTo>
                    <a:pt x="211163" y="49262"/>
                  </a:lnTo>
                  <a:lnTo>
                    <a:pt x="167434" y="49262"/>
                  </a:lnTo>
                  <a:lnTo>
                    <a:pt x="125367" y="62655"/>
                  </a:lnTo>
                  <a:lnTo>
                    <a:pt x="88282" y="89445"/>
                  </a:lnTo>
                  <a:lnTo>
                    <a:pt x="61493" y="126530"/>
                  </a:lnTo>
                  <a:lnTo>
                    <a:pt x="48098" y="168598"/>
                  </a:lnTo>
                  <a:lnTo>
                    <a:pt x="48098" y="212326"/>
                  </a:lnTo>
                  <a:lnTo>
                    <a:pt x="61493" y="254394"/>
                  </a:lnTo>
                  <a:lnTo>
                    <a:pt x="88282" y="291479"/>
                  </a:lnTo>
                  <a:lnTo>
                    <a:pt x="125367" y="318268"/>
                  </a:lnTo>
                  <a:lnTo>
                    <a:pt x="167434" y="331663"/>
                  </a:lnTo>
                  <a:lnTo>
                    <a:pt x="211163" y="331663"/>
                  </a:lnTo>
                  <a:lnTo>
                    <a:pt x="253231" y="318268"/>
                  </a:lnTo>
                  <a:lnTo>
                    <a:pt x="290316" y="291479"/>
                  </a:lnTo>
                  <a:lnTo>
                    <a:pt x="306615" y="272057"/>
                  </a:lnTo>
                  <a:lnTo>
                    <a:pt x="313452" y="265530"/>
                  </a:lnTo>
                  <a:lnTo>
                    <a:pt x="321980" y="262253"/>
                  </a:lnTo>
                  <a:lnTo>
                    <a:pt x="331120" y="262409"/>
                  </a:lnTo>
                  <a:lnTo>
                    <a:pt x="339801" y="266178"/>
                  </a:lnTo>
                  <a:lnTo>
                    <a:pt x="346330" y="273018"/>
                  </a:lnTo>
                  <a:lnTo>
                    <a:pt x="349605" y="281545"/>
                  </a:lnTo>
                  <a:lnTo>
                    <a:pt x="349451" y="290687"/>
                  </a:lnTo>
                  <a:lnTo>
                    <a:pt x="324026" y="325188"/>
                  </a:lnTo>
                  <a:lnTo>
                    <a:pt x="289574" y="352525"/>
                  </a:lnTo>
                  <a:lnTo>
                    <a:pt x="251082" y="370749"/>
                  </a:lnTo>
                  <a:lnTo>
                    <a:pt x="210169" y="379861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6418250" y="1610077"/>
            <a:ext cx="5306695" cy="1140460"/>
          </a:xfrm>
          <a:prstGeom prst="rect">
            <a:avLst/>
          </a:prstGeom>
        </p:spPr>
        <p:txBody>
          <a:bodyPr vert="horz" wrap="square" lIns="0" tIns="101600" rIns="0" bIns="0" rtlCol="0">
            <a:spAutoFit/>
          </a:bodyPr>
          <a:lstStyle/>
          <a:p>
            <a:pPr marL="522605">
              <a:lnSpc>
                <a:spcPct val="100000"/>
              </a:lnSpc>
              <a:spcBef>
                <a:spcPts val="800"/>
              </a:spcBef>
            </a:pP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Rotación</a:t>
            </a:r>
            <a:r>
              <a:rPr sz="1600" b="1" spc="-5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Simple</a:t>
            </a:r>
            <a:r>
              <a:rPr sz="1600" b="1" spc="-5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Derecha</a:t>
            </a:r>
            <a:r>
              <a:rPr sz="1600" b="1" spc="-5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spc="-10" dirty="0">
                <a:solidFill>
                  <a:srgbClr val="EAEAEA"/>
                </a:solidFill>
                <a:latin typeface="Arial"/>
                <a:cs typeface="Arial"/>
              </a:rPr>
              <a:t>(RSD)</a:t>
            </a:r>
            <a:endParaRPr sz="1600">
              <a:latin typeface="Arial"/>
              <a:cs typeface="Arial"/>
            </a:endParaRPr>
          </a:p>
          <a:p>
            <a:pPr marL="12700" marR="5080" algn="just">
              <a:lnSpc>
                <a:spcPct val="114999"/>
              </a:lnSpc>
              <a:spcBef>
                <a:spcPts val="360"/>
              </a:spcBef>
            </a:pP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En</a:t>
            </a:r>
            <a:r>
              <a:rPr sz="1400" spc="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este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caso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se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considera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si</a:t>
            </a:r>
            <a:r>
              <a:rPr sz="1400" spc="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está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desequilibrado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la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derecha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(E&lt;-1)</a:t>
            </a:r>
            <a:r>
              <a:rPr sz="1400" spc="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r>
              <a:rPr sz="1400" spc="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Times New Roman"/>
                <a:cs typeface="Times New Roman"/>
              </a:rPr>
              <a:t>su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hijo</a:t>
            </a:r>
            <a:r>
              <a:rPr sz="14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izquierdo</a:t>
            </a:r>
            <a:r>
              <a:rPr sz="1400" spc="3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tiene</a:t>
            </a:r>
            <a:r>
              <a:rPr sz="14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el</a:t>
            </a:r>
            <a:r>
              <a:rPr sz="14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mismo</a:t>
            </a:r>
            <a:r>
              <a:rPr sz="1400" spc="3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signo</a:t>
            </a:r>
            <a:r>
              <a:rPr sz="14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(-0</a:t>
            </a:r>
            <a:r>
              <a:rPr sz="1400" spc="3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)</a:t>
            </a:r>
            <a:r>
              <a:rPr sz="1400" spc="3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hacemos</a:t>
            </a:r>
            <a:r>
              <a:rPr sz="14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rotación</a:t>
            </a:r>
            <a:r>
              <a:rPr sz="1400" spc="3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Times New Roman"/>
                <a:cs typeface="Times New Roman"/>
              </a:rPr>
              <a:t>sencilla derecha.</a:t>
            </a:r>
            <a:endParaRPr sz="1400">
              <a:latin typeface="Times New Roman"/>
              <a:cs typeface="Times New Roman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54000" y="4165600"/>
            <a:ext cx="5740400" cy="2438400"/>
            <a:chOff x="254000" y="4165600"/>
            <a:chExt cx="5740400" cy="2438400"/>
          </a:xfrm>
        </p:grpSpPr>
        <p:sp>
          <p:nvSpPr>
            <p:cNvPr id="13" name="object 13"/>
            <p:cNvSpPr/>
            <p:nvPr/>
          </p:nvSpPr>
          <p:spPr>
            <a:xfrm>
              <a:off x="254000" y="4165600"/>
              <a:ext cx="5740400" cy="2438400"/>
            </a:xfrm>
            <a:custGeom>
              <a:avLst/>
              <a:gdLst/>
              <a:ahLst/>
              <a:cxnLst/>
              <a:rect l="l" t="t" r="r" b="b"/>
              <a:pathLst>
                <a:path w="5740400" h="2438400">
                  <a:moveTo>
                    <a:pt x="5638792" y="2438399"/>
                  </a:moveTo>
                  <a:lnTo>
                    <a:pt x="101606" y="2438399"/>
                  </a:lnTo>
                  <a:lnTo>
                    <a:pt x="62056" y="2430413"/>
                  </a:lnTo>
                  <a:lnTo>
                    <a:pt x="29759" y="2408638"/>
                  </a:lnTo>
                  <a:lnTo>
                    <a:pt x="7983" y="2376342"/>
                  </a:lnTo>
                  <a:lnTo>
                    <a:pt x="0" y="2336792"/>
                  </a:lnTo>
                  <a:lnTo>
                    <a:pt x="0" y="101606"/>
                  </a:lnTo>
                  <a:lnTo>
                    <a:pt x="7989" y="62072"/>
                  </a:lnTo>
                  <a:lnTo>
                    <a:pt x="29773" y="29773"/>
                  </a:lnTo>
                  <a:lnTo>
                    <a:pt x="62072" y="7989"/>
                  </a:lnTo>
                  <a:lnTo>
                    <a:pt x="101606" y="0"/>
                  </a:lnTo>
                  <a:lnTo>
                    <a:pt x="5638792" y="0"/>
                  </a:lnTo>
                  <a:lnTo>
                    <a:pt x="5678342" y="7983"/>
                  </a:lnTo>
                  <a:lnTo>
                    <a:pt x="5710638" y="29759"/>
                  </a:lnTo>
                  <a:lnTo>
                    <a:pt x="5732414" y="62056"/>
                  </a:lnTo>
                  <a:lnTo>
                    <a:pt x="5740398" y="101606"/>
                  </a:lnTo>
                  <a:lnTo>
                    <a:pt x="5740398" y="2336792"/>
                  </a:lnTo>
                  <a:lnTo>
                    <a:pt x="5732414" y="2376342"/>
                  </a:lnTo>
                  <a:lnTo>
                    <a:pt x="5710638" y="2408638"/>
                  </a:lnTo>
                  <a:lnTo>
                    <a:pt x="5678342" y="2430413"/>
                  </a:lnTo>
                  <a:lnTo>
                    <a:pt x="5638792" y="2438399"/>
                  </a:lnTo>
                  <a:close/>
                </a:path>
              </a:pathLst>
            </a:custGeom>
            <a:solidFill>
              <a:srgbClr val="3876B8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21030" y="4348479"/>
              <a:ext cx="379095" cy="191770"/>
            </a:xfrm>
            <a:custGeom>
              <a:avLst/>
              <a:gdLst/>
              <a:ahLst/>
              <a:cxnLst/>
              <a:rect l="l" t="t" r="r" b="b"/>
              <a:pathLst>
                <a:path w="379095" h="191770">
                  <a:moveTo>
                    <a:pt x="379056" y="12052"/>
                  </a:moveTo>
                  <a:lnTo>
                    <a:pt x="374751" y="5499"/>
                  </a:lnTo>
                  <a:lnTo>
                    <a:pt x="361353" y="0"/>
                  </a:lnTo>
                  <a:lnTo>
                    <a:pt x="353682" y="1562"/>
                  </a:lnTo>
                  <a:lnTo>
                    <a:pt x="348551" y="6616"/>
                  </a:lnTo>
                  <a:lnTo>
                    <a:pt x="310083" y="45161"/>
                  </a:lnTo>
                  <a:lnTo>
                    <a:pt x="283679" y="26809"/>
                  </a:lnTo>
                  <a:lnTo>
                    <a:pt x="254266" y="13055"/>
                  </a:lnTo>
                  <a:lnTo>
                    <a:pt x="222377" y="4406"/>
                  </a:lnTo>
                  <a:lnTo>
                    <a:pt x="188556" y="1409"/>
                  </a:lnTo>
                  <a:lnTo>
                    <a:pt x="142176" y="7099"/>
                  </a:lnTo>
                  <a:lnTo>
                    <a:pt x="99936" y="23241"/>
                  </a:lnTo>
                  <a:lnTo>
                    <a:pt x="63220" y="48450"/>
                  </a:lnTo>
                  <a:lnTo>
                    <a:pt x="33401" y="81356"/>
                  </a:lnTo>
                  <a:lnTo>
                    <a:pt x="11874" y="120586"/>
                  </a:lnTo>
                  <a:lnTo>
                    <a:pt x="0" y="164757"/>
                  </a:lnTo>
                  <a:lnTo>
                    <a:pt x="533" y="174193"/>
                  </a:lnTo>
                  <a:lnTo>
                    <a:pt x="4495" y="182410"/>
                  </a:lnTo>
                  <a:lnTo>
                    <a:pt x="11252" y="188531"/>
                  </a:lnTo>
                  <a:lnTo>
                    <a:pt x="20167" y="191693"/>
                  </a:lnTo>
                  <a:lnTo>
                    <a:pt x="29603" y="191147"/>
                  </a:lnTo>
                  <a:lnTo>
                    <a:pt x="37820" y="187159"/>
                  </a:lnTo>
                  <a:lnTo>
                    <a:pt x="43942" y="180403"/>
                  </a:lnTo>
                  <a:lnTo>
                    <a:pt x="47104" y="171526"/>
                  </a:lnTo>
                  <a:lnTo>
                    <a:pt x="63258" y="123151"/>
                  </a:lnTo>
                  <a:lnTo>
                    <a:pt x="94564" y="84302"/>
                  </a:lnTo>
                  <a:lnTo>
                    <a:pt x="137490" y="58432"/>
                  </a:lnTo>
                  <a:lnTo>
                    <a:pt x="188556" y="49034"/>
                  </a:lnTo>
                  <a:lnTo>
                    <a:pt x="379056" y="49034"/>
                  </a:lnTo>
                  <a:lnTo>
                    <a:pt x="379056" y="45161"/>
                  </a:lnTo>
                  <a:lnTo>
                    <a:pt x="379056" y="12052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9599" y="4397510"/>
              <a:ext cx="190499" cy="95249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9673" y="4540608"/>
              <a:ext cx="188552" cy="142578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419100" y="4588014"/>
              <a:ext cx="316865" cy="144780"/>
            </a:xfrm>
            <a:custGeom>
              <a:avLst/>
              <a:gdLst/>
              <a:ahLst/>
              <a:cxnLst/>
              <a:rect l="l" t="t" r="r" b="b"/>
              <a:pathLst>
                <a:path w="316865" h="144779">
                  <a:moveTo>
                    <a:pt x="316433" y="95173"/>
                  </a:moveTo>
                  <a:lnTo>
                    <a:pt x="190563" y="95173"/>
                  </a:lnTo>
                  <a:lnTo>
                    <a:pt x="166344" y="93141"/>
                  </a:lnTo>
                  <a:lnTo>
                    <a:pt x="143459" y="87249"/>
                  </a:lnTo>
                  <a:lnTo>
                    <a:pt x="122224" y="77812"/>
                  </a:lnTo>
                  <a:lnTo>
                    <a:pt x="102984" y="65189"/>
                  </a:lnTo>
                  <a:lnTo>
                    <a:pt x="142798" y="25374"/>
                  </a:lnTo>
                  <a:lnTo>
                    <a:pt x="144284" y="17716"/>
                  </a:lnTo>
                  <a:lnTo>
                    <a:pt x="138772" y="4318"/>
                  </a:lnTo>
                  <a:lnTo>
                    <a:pt x="132232" y="0"/>
                  </a:lnTo>
                  <a:lnTo>
                    <a:pt x="7950" y="0"/>
                  </a:lnTo>
                  <a:lnTo>
                    <a:pt x="0" y="7962"/>
                  </a:lnTo>
                  <a:lnTo>
                    <a:pt x="0" y="132232"/>
                  </a:lnTo>
                  <a:lnTo>
                    <a:pt x="4305" y="138785"/>
                  </a:lnTo>
                  <a:lnTo>
                    <a:pt x="17703" y="144297"/>
                  </a:lnTo>
                  <a:lnTo>
                    <a:pt x="25361" y="142735"/>
                  </a:lnTo>
                  <a:lnTo>
                    <a:pt x="30505" y="137668"/>
                  </a:lnTo>
                  <a:lnTo>
                    <a:pt x="69049" y="99123"/>
                  </a:lnTo>
                  <a:lnTo>
                    <a:pt x="95415" y="117475"/>
                  </a:lnTo>
                  <a:lnTo>
                    <a:pt x="124802" y="131241"/>
                  </a:lnTo>
                  <a:lnTo>
                    <a:pt x="156679" y="139877"/>
                  </a:lnTo>
                  <a:lnTo>
                    <a:pt x="190487" y="142875"/>
                  </a:lnTo>
                  <a:lnTo>
                    <a:pt x="236880" y="137185"/>
                  </a:lnTo>
                  <a:lnTo>
                    <a:pt x="279120" y="121056"/>
                  </a:lnTo>
                  <a:lnTo>
                    <a:pt x="311048" y="99123"/>
                  </a:lnTo>
                  <a:lnTo>
                    <a:pt x="315836" y="95834"/>
                  </a:lnTo>
                  <a:lnTo>
                    <a:pt x="316433" y="95173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953839" y="4386336"/>
            <a:ext cx="387286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Rotación</a:t>
            </a:r>
            <a:r>
              <a:rPr sz="1600" b="1" spc="-2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Doble</a:t>
            </a:r>
            <a:r>
              <a:rPr sz="16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spc="-10" dirty="0">
                <a:solidFill>
                  <a:srgbClr val="EAEAEA"/>
                </a:solidFill>
                <a:latin typeface="Arial"/>
                <a:cs typeface="Arial"/>
              </a:rPr>
              <a:t>Izquierda-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Derecha</a:t>
            </a:r>
            <a:r>
              <a:rPr sz="16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spc="-10" dirty="0">
                <a:solidFill>
                  <a:srgbClr val="EAEAEA"/>
                </a:solidFill>
                <a:latin typeface="Arial"/>
                <a:cs typeface="Arial"/>
              </a:rPr>
              <a:t>(RDI)</a:t>
            </a:r>
            <a:endParaRPr sz="16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38349" y="4985626"/>
            <a:ext cx="5380355" cy="762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4999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En</a:t>
            </a:r>
            <a:r>
              <a:rPr sz="14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este</a:t>
            </a:r>
            <a:r>
              <a:rPr sz="14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caso</a:t>
            </a:r>
            <a:r>
              <a:rPr sz="14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se</a:t>
            </a:r>
            <a:r>
              <a:rPr sz="14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considera</a:t>
            </a:r>
            <a:r>
              <a:rPr sz="14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si</a:t>
            </a:r>
            <a:r>
              <a:rPr sz="14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está</a:t>
            </a:r>
            <a:r>
              <a:rPr sz="14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desequilibrado</a:t>
            </a:r>
            <a:r>
              <a:rPr sz="14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4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la</a:t>
            </a:r>
            <a:r>
              <a:rPr sz="14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derecha</a:t>
            </a:r>
            <a:r>
              <a:rPr sz="14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(E</a:t>
            </a:r>
            <a:r>
              <a:rPr sz="14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&lt;</a:t>
            </a:r>
            <a:r>
              <a:rPr sz="14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-1),</a:t>
            </a:r>
            <a:r>
              <a:rPr sz="14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r>
              <a:rPr sz="14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Times New Roman"/>
                <a:cs typeface="Times New Roman"/>
              </a:rPr>
              <a:t>su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hijo</a:t>
            </a:r>
            <a:r>
              <a:rPr sz="1400" spc="280" dirty="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izquierdo</a:t>
            </a:r>
            <a:r>
              <a:rPr sz="1400" spc="285" dirty="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tiene</a:t>
            </a:r>
            <a:r>
              <a:rPr sz="1400" spc="285" dirty="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distinto</a:t>
            </a:r>
            <a:r>
              <a:rPr sz="1400" spc="285" dirty="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signo</a:t>
            </a:r>
            <a:r>
              <a:rPr sz="1400" spc="285" dirty="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(+)</a:t>
            </a:r>
            <a:r>
              <a:rPr sz="1400" spc="280" dirty="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hacemos</a:t>
            </a:r>
            <a:r>
              <a:rPr sz="1400" spc="285" dirty="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rotación</a:t>
            </a:r>
            <a:r>
              <a:rPr sz="1400" spc="285" dirty="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sz="1400" spc="-10" dirty="0">
                <a:solidFill>
                  <a:srgbClr val="FFFFFF"/>
                </a:solidFill>
                <a:latin typeface="Times New Roman"/>
                <a:cs typeface="Times New Roman"/>
              </a:rPr>
              <a:t>doble izquierda-derecha.</a:t>
            </a:r>
            <a:endParaRPr sz="1400">
              <a:latin typeface="Times New Roman"/>
              <a:cs typeface="Times New Roman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6197600" y="4165600"/>
            <a:ext cx="5740400" cy="2438400"/>
            <a:chOff x="6197600" y="4165600"/>
            <a:chExt cx="5740400" cy="2438400"/>
          </a:xfrm>
        </p:grpSpPr>
        <p:sp>
          <p:nvSpPr>
            <p:cNvPr id="21" name="object 21"/>
            <p:cNvSpPr/>
            <p:nvPr/>
          </p:nvSpPr>
          <p:spPr>
            <a:xfrm>
              <a:off x="6197600" y="4165600"/>
              <a:ext cx="5740400" cy="2438400"/>
            </a:xfrm>
            <a:custGeom>
              <a:avLst/>
              <a:gdLst/>
              <a:ahLst/>
              <a:cxnLst/>
              <a:rect l="l" t="t" r="r" b="b"/>
              <a:pathLst>
                <a:path w="5740400" h="2438400">
                  <a:moveTo>
                    <a:pt x="5638792" y="2438399"/>
                  </a:moveTo>
                  <a:lnTo>
                    <a:pt x="101606" y="2438399"/>
                  </a:lnTo>
                  <a:lnTo>
                    <a:pt x="62056" y="2430413"/>
                  </a:lnTo>
                  <a:lnTo>
                    <a:pt x="29759" y="2408638"/>
                  </a:lnTo>
                  <a:lnTo>
                    <a:pt x="7983" y="2376342"/>
                  </a:lnTo>
                  <a:lnTo>
                    <a:pt x="0" y="2336792"/>
                  </a:lnTo>
                  <a:lnTo>
                    <a:pt x="0" y="101606"/>
                  </a:lnTo>
                  <a:lnTo>
                    <a:pt x="7989" y="62072"/>
                  </a:lnTo>
                  <a:lnTo>
                    <a:pt x="29773" y="29773"/>
                  </a:lnTo>
                  <a:lnTo>
                    <a:pt x="62072" y="7989"/>
                  </a:lnTo>
                  <a:lnTo>
                    <a:pt x="101606" y="0"/>
                  </a:lnTo>
                  <a:lnTo>
                    <a:pt x="5638792" y="0"/>
                  </a:lnTo>
                  <a:lnTo>
                    <a:pt x="5678342" y="7983"/>
                  </a:lnTo>
                  <a:lnTo>
                    <a:pt x="5710638" y="29759"/>
                  </a:lnTo>
                  <a:lnTo>
                    <a:pt x="5732413" y="62056"/>
                  </a:lnTo>
                  <a:lnTo>
                    <a:pt x="5740399" y="101606"/>
                  </a:lnTo>
                  <a:lnTo>
                    <a:pt x="5740399" y="2336792"/>
                  </a:lnTo>
                  <a:lnTo>
                    <a:pt x="5732413" y="2376342"/>
                  </a:lnTo>
                  <a:lnTo>
                    <a:pt x="5710638" y="2408638"/>
                  </a:lnTo>
                  <a:lnTo>
                    <a:pt x="5678342" y="2430413"/>
                  </a:lnTo>
                  <a:lnTo>
                    <a:pt x="5638792" y="2438399"/>
                  </a:lnTo>
                  <a:close/>
                </a:path>
              </a:pathLst>
            </a:custGeom>
            <a:solidFill>
              <a:srgbClr val="3876B8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2" name="object 2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559547" y="4583421"/>
              <a:ext cx="188565" cy="142651"/>
            </a:xfrm>
            <a:prstGeom prst="rect">
              <a:avLst/>
            </a:prstGeom>
          </p:spPr>
        </p:pic>
        <p:sp>
          <p:nvSpPr>
            <p:cNvPr id="23" name="object 23"/>
            <p:cNvSpPr/>
            <p:nvPr/>
          </p:nvSpPr>
          <p:spPr>
            <a:xfrm>
              <a:off x="6369037" y="4391291"/>
              <a:ext cx="381000" cy="384175"/>
            </a:xfrm>
            <a:custGeom>
              <a:avLst/>
              <a:gdLst/>
              <a:ahLst/>
              <a:cxnLst/>
              <a:rect l="l" t="t" r="r" b="b"/>
              <a:pathLst>
                <a:path w="381000" h="384175">
                  <a:moveTo>
                    <a:pt x="316382" y="334784"/>
                  </a:moveTo>
                  <a:lnTo>
                    <a:pt x="190500" y="334784"/>
                  </a:lnTo>
                  <a:lnTo>
                    <a:pt x="166281" y="332752"/>
                  </a:lnTo>
                  <a:lnTo>
                    <a:pt x="143395" y="326859"/>
                  </a:lnTo>
                  <a:lnTo>
                    <a:pt x="122161" y="317423"/>
                  </a:lnTo>
                  <a:lnTo>
                    <a:pt x="102920" y="304800"/>
                  </a:lnTo>
                  <a:lnTo>
                    <a:pt x="142811" y="264909"/>
                  </a:lnTo>
                  <a:lnTo>
                    <a:pt x="144297" y="257251"/>
                  </a:lnTo>
                  <a:lnTo>
                    <a:pt x="138785" y="243852"/>
                  </a:lnTo>
                  <a:lnTo>
                    <a:pt x="132232" y="239534"/>
                  </a:lnTo>
                  <a:lnTo>
                    <a:pt x="7962" y="239534"/>
                  </a:lnTo>
                  <a:lnTo>
                    <a:pt x="0" y="247497"/>
                  </a:lnTo>
                  <a:lnTo>
                    <a:pt x="0" y="371767"/>
                  </a:lnTo>
                  <a:lnTo>
                    <a:pt x="4318" y="378320"/>
                  </a:lnTo>
                  <a:lnTo>
                    <a:pt x="17716" y="383832"/>
                  </a:lnTo>
                  <a:lnTo>
                    <a:pt x="25374" y="382270"/>
                  </a:lnTo>
                  <a:lnTo>
                    <a:pt x="30518" y="377202"/>
                  </a:lnTo>
                  <a:lnTo>
                    <a:pt x="68986" y="338658"/>
                  </a:lnTo>
                  <a:lnTo>
                    <a:pt x="95389" y="357009"/>
                  </a:lnTo>
                  <a:lnTo>
                    <a:pt x="124802" y="370776"/>
                  </a:lnTo>
                  <a:lnTo>
                    <a:pt x="156692" y="379412"/>
                  </a:lnTo>
                  <a:lnTo>
                    <a:pt x="190500" y="382409"/>
                  </a:lnTo>
                  <a:lnTo>
                    <a:pt x="236893" y="376732"/>
                  </a:lnTo>
                  <a:lnTo>
                    <a:pt x="279133" y="360591"/>
                  </a:lnTo>
                  <a:lnTo>
                    <a:pt x="311061" y="338658"/>
                  </a:lnTo>
                  <a:lnTo>
                    <a:pt x="315849" y="335368"/>
                  </a:lnTo>
                  <a:lnTo>
                    <a:pt x="316382" y="334784"/>
                  </a:lnTo>
                  <a:close/>
                </a:path>
                <a:path w="381000" h="384175">
                  <a:moveTo>
                    <a:pt x="381000" y="12052"/>
                  </a:moveTo>
                  <a:lnTo>
                    <a:pt x="376694" y="5511"/>
                  </a:lnTo>
                  <a:lnTo>
                    <a:pt x="363296" y="0"/>
                  </a:lnTo>
                  <a:lnTo>
                    <a:pt x="355625" y="1562"/>
                  </a:lnTo>
                  <a:lnTo>
                    <a:pt x="350494" y="6616"/>
                  </a:lnTo>
                  <a:lnTo>
                    <a:pt x="311950" y="45173"/>
                  </a:lnTo>
                  <a:lnTo>
                    <a:pt x="285584" y="26809"/>
                  </a:lnTo>
                  <a:lnTo>
                    <a:pt x="256197" y="13055"/>
                  </a:lnTo>
                  <a:lnTo>
                    <a:pt x="224320" y="4406"/>
                  </a:lnTo>
                  <a:lnTo>
                    <a:pt x="190500" y="1409"/>
                  </a:lnTo>
                  <a:lnTo>
                    <a:pt x="144119" y="7099"/>
                  </a:lnTo>
                  <a:lnTo>
                    <a:pt x="101879" y="23241"/>
                  </a:lnTo>
                  <a:lnTo>
                    <a:pt x="65163" y="48450"/>
                  </a:lnTo>
                  <a:lnTo>
                    <a:pt x="35344" y="81356"/>
                  </a:lnTo>
                  <a:lnTo>
                    <a:pt x="13817" y="120586"/>
                  </a:lnTo>
                  <a:lnTo>
                    <a:pt x="1879" y="164985"/>
                  </a:lnTo>
                  <a:lnTo>
                    <a:pt x="2413" y="174193"/>
                  </a:lnTo>
                  <a:lnTo>
                    <a:pt x="6400" y="182410"/>
                  </a:lnTo>
                  <a:lnTo>
                    <a:pt x="13157" y="188531"/>
                  </a:lnTo>
                  <a:lnTo>
                    <a:pt x="22034" y="191693"/>
                  </a:lnTo>
                  <a:lnTo>
                    <a:pt x="31445" y="191147"/>
                  </a:lnTo>
                  <a:lnTo>
                    <a:pt x="39662" y="187159"/>
                  </a:lnTo>
                  <a:lnTo>
                    <a:pt x="45796" y="180403"/>
                  </a:lnTo>
                  <a:lnTo>
                    <a:pt x="48971" y="171526"/>
                  </a:lnTo>
                  <a:lnTo>
                    <a:pt x="65125" y="123202"/>
                  </a:lnTo>
                  <a:lnTo>
                    <a:pt x="96431" y="84366"/>
                  </a:lnTo>
                  <a:lnTo>
                    <a:pt x="139357" y="58508"/>
                  </a:lnTo>
                  <a:lnTo>
                    <a:pt x="190436" y="49110"/>
                  </a:lnTo>
                  <a:lnTo>
                    <a:pt x="381000" y="49110"/>
                  </a:lnTo>
                  <a:lnTo>
                    <a:pt x="381000" y="45173"/>
                  </a:lnTo>
                  <a:lnTo>
                    <a:pt x="381000" y="12052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4" name="object 2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59474" y="4440397"/>
              <a:ext cx="190573" cy="95175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6902897" y="4429148"/>
            <a:ext cx="387286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Rotación</a:t>
            </a:r>
            <a:r>
              <a:rPr sz="1600" b="1" spc="-2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Doble</a:t>
            </a:r>
            <a:r>
              <a:rPr sz="1600" b="1" spc="-2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spc="-10" dirty="0">
                <a:solidFill>
                  <a:srgbClr val="EAEAEA"/>
                </a:solidFill>
                <a:latin typeface="Arial"/>
                <a:cs typeface="Arial"/>
              </a:rPr>
              <a:t>Derecha-</a:t>
            </a:r>
            <a:r>
              <a:rPr sz="1600" b="1" dirty="0">
                <a:solidFill>
                  <a:srgbClr val="EAEAEA"/>
                </a:solidFill>
                <a:latin typeface="Arial"/>
                <a:cs typeface="Arial"/>
              </a:rPr>
              <a:t>Izquierda</a:t>
            </a:r>
            <a:r>
              <a:rPr sz="1600" b="1" spc="-2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600" b="1" spc="-10" dirty="0">
                <a:solidFill>
                  <a:srgbClr val="EAEAEA"/>
                </a:solidFill>
                <a:latin typeface="Arial"/>
                <a:cs typeface="Arial"/>
              </a:rPr>
              <a:t>(RDI)</a:t>
            </a:r>
            <a:endParaRPr sz="16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381949" y="5044851"/>
            <a:ext cx="5379720" cy="762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4999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En</a:t>
            </a:r>
            <a:r>
              <a:rPr sz="1400" spc="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este</a:t>
            </a:r>
            <a:r>
              <a:rPr sz="14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caso</a:t>
            </a:r>
            <a:r>
              <a:rPr sz="1400" spc="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se</a:t>
            </a:r>
            <a:r>
              <a:rPr sz="14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considera</a:t>
            </a:r>
            <a:r>
              <a:rPr sz="1400" spc="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si</a:t>
            </a:r>
            <a:r>
              <a:rPr sz="14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está</a:t>
            </a:r>
            <a:r>
              <a:rPr sz="1400" spc="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desequilibrado</a:t>
            </a:r>
            <a:r>
              <a:rPr sz="1400" spc="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400" spc="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la</a:t>
            </a:r>
            <a:r>
              <a:rPr sz="14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izquierda</a:t>
            </a:r>
            <a:r>
              <a:rPr sz="1400" spc="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(E</a:t>
            </a:r>
            <a:r>
              <a:rPr sz="14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&gt;+1),</a:t>
            </a:r>
            <a:r>
              <a:rPr sz="1400" spc="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spc="-50" dirty="0">
                <a:solidFill>
                  <a:srgbClr val="FFFFFF"/>
                </a:solidFill>
                <a:latin typeface="Times New Roman"/>
                <a:cs typeface="Times New Roman"/>
              </a:rPr>
              <a:t>y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su</a:t>
            </a:r>
            <a:r>
              <a:rPr sz="1400" spc="1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hijo</a:t>
            </a:r>
            <a:r>
              <a:rPr sz="1400" spc="114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derecho</a:t>
            </a:r>
            <a:r>
              <a:rPr sz="1400" spc="1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tiene</a:t>
            </a:r>
            <a:r>
              <a:rPr sz="1400" spc="1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distinto</a:t>
            </a:r>
            <a:r>
              <a:rPr sz="1400" spc="1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signo</a:t>
            </a:r>
            <a:r>
              <a:rPr sz="1400" spc="1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(-)</a:t>
            </a:r>
            <a:r>
              <a:rPr sz="1400" spc="1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hacemos</a:t>
            </a:r>
            <a:r>
              <a:rPr sz="1400" spc="1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rotación</a:t>
            </a:r>
            <a:r>
              <a:rPr sz="1400" spc="1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doble</a:t>
            </a:r>
            <a:r>
              <a:rPr sz="1400" spc="114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FFFFFF"/>
                </a:solidFill>
                <a:latin typeface="Times New Roman"/>
                <a:cs typeface="Times New Roman"/>
              </a:rPr>
              <a:t>derecha</a:t>
            </a:r>
            <a:r>
              <a:rPr sz="1400" spc="114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400" spc="-50" dirty="0">
                <a:solidFill>
                  <a:srgbClr val="FFFFFF"/>
                </a:solidFill>
                <a:latin typeface="Times New Roman"/>
                <a:cs typeface="Times New Roman"/>
              </a:rPr>
              <a:t>- </a:t>
            </a:r>
            <a:r>
              <a:rPr sz="1400" spc="-10" dirty="0">
                <a:solidFill>
                  <a:srgbClr val="FFFFFF"/>
                </a:solidFill>
                <a:latin typeface="Times New Roman"/>
                <a:cs typeface="Times New Roman"/>
              </a:rPr>
              <a:t>izquierda.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27" name="object 2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617899" y="2662390"/>
            <a:ext cx="3246702" cy="1298673"/>
          </a:xfrm>
          <a:prstGeom prst="rect">
            <a:avLst/>
          </a:prstGeom>
        </p:spPr>
      </p:pic>
      <p:pic>
        <p:nvPicPr>
          <p:cNvPr id="28" name="object 2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224711" y="2662397"/>
            <a:ext cx="3758766" cy="129867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31361" cy="6857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141919" y="3661443"/>
            <a:ext cx="17875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Árboles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50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endParaRPr sz="3200">
              <a:latin typeface="Arial MT"/>
              <a:cs typeface="Arial MT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773383" y="3446152"/>
            <a:ext cx="10726420" cy="3067685"/>
            <a:chOff x="773383" y="3446152"/>
            <a:chExt cx="10726420" cy="3067685"/>
          </a:xfrm>
        </p:grpSpPr>
        <p:sp>
          <p:nvSpPr>
            <p:cNvPr id="5" name="object 5"/>
            <p:cNvSpPr/>
            <p:nvPr/>
          </p:nvSpPr>
          <p:spPr>
            <a:xfrm>
              <a:off x="779721" y="6166355"/>
              <a:ext cx="352425" cy="230504"/>
            </a:xfrm>
            <a:custGeom>
              <a:avLst/>
              <a:gdLst/>
              <a:ahLst/>
              <a:cxnLst/>
              <a:rect l="l" t="t" r="r" b="b"/>
              <a:pathLst>
                <a:path w="352425" h="230504">
                  <a:moveTo>
                    <a:pt x="0" y="104381"/>
                  </a:moveTo>
                  <a:lnTo>
                    <a:pt x="0" y="230331"/>
                  </a:lnTo>
                </a:path>
                <a:path w="352425" h="230504">
                  <a:moveTo>
                    <a:pt x="87999" y="104381"/>
                  </a:moveTo>
                  <a:lnTo>
                    <a:pt x="87999" y="230331"/>
                  </a:lnTo>
                </a:path>
                <a:path w="352425" h="230504">
                  <a:moveTo>
                    <a:pt x="175999" y="0"/>
                  </a:moveTo>
                  <a:lnTo>
                    <a:pt x="175999" y="220414"/>
                  </a:lnTo>
                </a:path>
                <a:path w="352425" h="230504">
                  <a:moveTo>
                    <a:pt x="264000" y="104381"/>
                  </a:moveTo>
                  <a:lnTo>
                    <a:pt x="264000" y="230331"/>
                  </a:lnTo>
                </a:path>
                <a:path w="352425" h="230504">
                  <a:moveTo>
                    <a:pt x="352000" y="104381"/>
                  </a:moveTo>
                  <a:lnTo>
                    <a:pt x="352000" y="230331"/>
                  </a:lnTo>
                </a:path>
              </a:pathLst>
            </a:custGeom>
            <a:ln w="1267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796832" y="6396445"/>
              <a:ext cx="116842" cy="11684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989336" y="6396445"/>
              <a:ext cx="116843" cy="11684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186106" y="6396445"/>
              <a:ext cx="116842" cy="11684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382877" y="6396445"/>
              <a:ext cx="116842" cy="11684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267198" y="3446152"/>
              <a:ext cx="3657599" cy="12698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4880610" y="1320925"/>
            <a:ext cx="1974850" cy="2128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800" spc="-25" dirty="0">
                <a:solidFill>
                  <a:srgbClr val="FFFFFF"/>
                </a:solidFill>
                <a:latin typeface="Arial MT"/>
                <a:cs typeface="Arial MT"/>
              </a:rPr>
              <a:t>04</a:t>
            </a:r>
            <a:endParaRPr sz="13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77625" y="327343"/>
            <a:ext cx="112649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3876B8"/>
                </a:solidFill>
              </a:rPr>
              <a:t>Árbol </a:t>
            </a:r>
            <a:r>
              <a:rPr spc="-50" dirty="0">
                <a:solidFill>
                  <a:srgbClr val="3876B8"/>
                </a:solidFill>
              </a:rPr>
              <a:t>B</a:t>
            </a:r>
          </a:p>
        </p:txBody>
      </p:sp>
      <p:sp>
        <p:nvSpPr>
          <p:cNvPr id="3" name="object 3"/>
          <p:cNvSpPr/>
          <p:nvPr/>
        </p:nvSpPr>
        <p:spPr>
          <a:xfrm>
            <a:off x="253950" y="1606949"/>
            <a:ext cx="5740400" cy="3200400"/>
          </a:xfrm>
          <a:custGeom>
            <a:avLst/>
            <a:gdLst/>
            <a:ahLst/>
            <a:cxnLst/>
            <a:rect l="l" t="t" r="r" b="b"/>
            <a:pathLst>
              <a:path w="5740400" h="3200400">
                <a:moveTo>
                  <a:pt x="5638785" y="3200398"/>
                </a:moveTo>
                <a:lnTo>
                  <a:pt x="101611" y="3200398"/>
                </a:lnTo>
                <a:lnTo>
                  <a:pt x="62059" y="3192413"/>
                </a:lnTo>
                <a:lnTo>
                  <a:pt x="29760" y="3170637"/>
                </a:lnTo>
                <a:lnTo>
                  <a:pt x="7984" y="3138338"/>
                </a:lnTo>
                <a:lnTo>
                  <a:pt x="0" y="3098785"/>
                </a:lnTo>
                <a:lnTo>
                  <a:pt x="0" y="101611"/>
                </a:lnTo>
                <a:lnTo>
                  <a:pt x="7989" y="62075"/>
                </a:lnTo>
                <a:lnTo>
                  <a:pt x="29774" y="29774"/>
                </a:lnTo>
                <a:lnTo>
                  <a:pt x="62075" y="7989"/>
                </a:lnTo>
                <a:lnTo>
                  <a:pt x="101611" y="0"/>
                </a:lnTo>
                <a:lnTo>
                  <a:pt x="5638785" y="0"/>
                </a:lnTo>
                <a:lnTo>
                  <a:pt x="5678338" y="7984"/>
                </a:lnTo>
                <a:lnTo>
                  <a:pt x="5710637" y="29760"/>
                </a:lnTo>
                <a:lnTo>
                  <a:pt x="5732413" y="62059"/>
                </a:lnTo>
                <a:lnTo>
                  <a:pt x="5740398" y="101611"/>
                </a:lnTo>
                <a:lnTo>
                  <a:pt x="5740398" y="3098785"/>
                </a:lnTo>
                <a:lnTo>
                  <a:pt x="5732413" y="3138338"/>
                </a:lnTo>
                <a:lnTo>
                  <a:pt x="5710637" y="3170637"/>
                </a:lnTo>
                <a:lnTo>
                  <a:pt x="5678338" y="3192413"/>
                </a:lnTo>
                <a:lnTo>
                  <a:pt x="5638785" y="3200398"/>
                </a:lnTo>
                <a:close/>
              </a:path>
            </a:pathLst>
          </a:custGeom>
          <a:solidFill>
            <a:srgbClr val="3876B8">
              <a:alpha val="941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55600" y="1772373"/>
            <a:ext cx="5487035" cy="2329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14350" marR="64769" indent="-501650">
              <a:lnSpc>
                <a:spcPct val="120000"/>
              </a:lnSpc>
              <a:spcBef>
                <a:spcPts val="100"/>
              </a:spcBef>
              <a:buFont typeface="MS PGothic"/>
              <a:buChar char="❖"/>
              <a:tabLst>
                <a:tab pos="514350" algn="l"/>
              </a:tabLst>
            </a:pP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las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2"/>
              </a:rPr>
              <a:t>ciencias</a:t>
            </a:r>
            <a:r>
              <a:rPr sz="1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2"/>
              </a:rPr>
              <a:t>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2"/>
              </a:rPr>
              <a:t>de</a:t>
            </a:r>
            <a:r>
              <a:rPr sz="1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2"/>
              </a:rPr>
              <a:t>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2"/>
              </a:rPr>
              <a:t>la</a:t>
            </a:r>
            <a:r>
              <a:rPr sz="1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2"/>
              </a:rPr>
              <a:t>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2"/>
              </a:rPr>
              <a:t>computación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,</a:t>
            </a:r>
            <a:r>
              <a:rPr sz="1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los</a:t>
            </a:r>
            <a:r>
              <a:rPr sz="1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á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rboles-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Arial MT"/>
                <a:cs typeface="Arial MT"/>
              </a:rPr>
              <a:t>son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3"/>
              </a:rPr>
              <a:t>estructuras</a:t>
            </a:r>
            <a:r>
              <a:rPr sz="1400" u="heavy" spc="-3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3"/>
              </a:rPr>
              <a:t>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3"/>
              </a:rPr>
              <a:t>de</a:t>
            </a:r>
            <a:r>
              <a:rPr sz="1400" u="heavy" spc="-1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3"/>
              </a:rPr>
              <a:t>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3"/>
              </a:rPr>
              <a:t>datos</a:t>
            </a:r>
            <a:r>
              <a:rPr sz="1400" u="heavy" spc="-1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3"/>
              </a:rPr>
              <a:t>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3"/>
              </a:rPr>
              <a:t>de</a:t>
            </a:r>
            <a:r>
              <a:rPr sz="1400" u="heavy" spc="-1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3"/>
              </a:rPr>
              <a:t>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3"/>
              </a:rPr>
              <a:t>árbol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que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se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encuentran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comúnmente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las</a:t>
            </a:r>
            <a:r>
              <a:rPr sz="1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implementaciones</a:t>
            </a:r>
            <a:r>
              <a:rPr sz="1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bases</a:t>
            </a:r>
            <a:r>
              <a:rPr sz="1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datos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4"/>
              </a:rPr>
              <a:t>sistemas</a:t>
            </a:r>
            <a:r>
              <a:rPr sz="140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4"/>
              </a:rPr>
              <a:t> </a:t>
            </a:r>
            <a:r>
              <a:rPr sz="1400" u="heavy" spc="-2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4"/>
              </a:rPr>
              <a:t>de</a:t>
            </a:r>
            <a:r>
              <a:rPr sz="1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  <a:hlinkClick r:id="rId4"/>
              </a:rPr>
              <a:t>archivos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.</a:t>
            </a:r>
            <a:endParaRPr sz="1400">
              <a:latin typeface="Arial MT"/>
              <a:cs typeface="Arial MT"/>
            </a:endParaRPr>
          </a:p>
          <a:p>
            <a:pPr marL="514350" marR="5080" indent="-501650">
              <a:lnSpc>
                <a:spcPct val="120000"/>
              </a:lnSpc>
              <a:buFont typeface="MS PGothic"/>
              <a:buChar char="❖"/>
              <a:tabLst>
                <a:tab pos="514350" algn="l"/>
              </a:tabLst>
            </a:pP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Son</a:t>
            </a:r>
            <a:r>
              <a:rPr sz="1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árboles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balanceados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búsqueda,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pero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cada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nodo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puede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poseer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más</a:t>
            </a:r>
            <a:r>
              <a:rPr sz="1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dos</a:t>
            </a:r>
            <a:r>
              <a:rPr sz="1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hijos.</a:t>
            </a:r>
            <a:endParaRPr sz="1400">
              <a:latin typeface="Arial MT"/>
              <a:cs typeface="Arial MT"/>
            </a:endParaRPr>
          </a:p>
          <a:p>
            <a:pPr marL="514350" marR="143510" indent="-501650">
              <a:lnSpc>
                <a:spcPct val="120000"/>
              </a:lnSpc>
              <a:buFont typeface="MS PGothic"/>
              <a:buChar char="❖"/>
              <a:tabLst>
                <a:tab pos="514350" algn="l"/>
              </a:tabLst>
            </a:pP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Los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árboles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mantienen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los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datos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ordenados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Arial MT"/>
                <a:cs typeface="Arial MT"/>
              </a:rPr>
              <a:t>las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inserciones</a:t>
            </a:r>
            <a:r>
              <a:rPr sz="1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eliminaciones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se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realizan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tiempo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logarítmico amortizado.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197600" y="1855823"/>
            <a:ext cx="5869940" cy="1912620"/>
          </a:xfrm>
          <a:custGeom>
            <a:avLst/>
            <a:gdLst/>
            <a:ahLst/>
            <a:cxnLst/>
            <a:rect l="l" t="t" r="r" b="b"/>
            <a:pathLst>
              <a:path w="5869940" h="1912620">
                <a:moveTo>
                  <a:pt x="5765659" y="1912237"/>
                </a:moveTo>
                <a:lnTo>
                  <a:pt x="103898" y="1912237"/>
                </a:lnTo>
                <a:lnTo>
                  <a:pt x="63456" y="1907466"/>
                </a:lnTo>
                <a:lnTo>
                  <a:pt x="30430" y="1894455"/>
                </a:lnTo>
                <a:lnTo>
                  <a:pt x="8163" y="1875156"/>
                </a:lnTo>
                <a:lnTo>
                  <a:pt x="0" y="1851524"/>
                </a:lnTo>
                <a:lnTo>
                  <a:pt x="0" y="60712"/>
                </a:lnTo>
                <a:lnTo>
                  <a:pt x="8169" y="37089"/>
                </a:lnTo>
                <a:lnTo>
                  <a:pt x="30444" y="17789"/>
                </a:lnTo>
                <a:lnTo>
                  <a:pt x="63472" y="4773"/>
                </a:lnTo>
                <a:lnTo>
                  <a:pt x="103898" y="0"/>
                </a:lnTo>
                <a:lnTo>
                  <a:pt x="5765659" y="0"/>
                </a:lnTo>
                <a:lnTo>
                  <a:pt x="5806100" y="4770"/>
                </a:lnTo>
                <a:lnTo>
                  <a:pt x="5839127" y="17781"/>
                </a:lnTo>
                <a:lnTo>
                  <a:pt x="5861393" y="37080"/>
                </a:lnTo>
                <a:lnTo>
                  <a:pt x="5869559" y="60712"/>
                </a:lnTo>
                <a:lnTo>
                  <a:pt x="5869559" y="1851524"/>
                </a:lnTo>
                <a:lnTo>
                  <a:pt x="5861393" y="1875156"/>
                </a:lnTo>
                <a:lnTo>
                  <a:pt x="5839127" y="1894455"/>
                </a:lnTo>
                <a:lnTo>
                  <a:pt x="5806100" y="1907466"/>
                </a:lnTo>
                <a:lnTo>
                  <a:pt x="5765659" y="1912237"/>
                </a:lnTo>
                <a:close/>
              </a:path>
            </a:pathLst>
          </a:custGeom>
          <a:solidFill>
            <a:srgbClr val="3876B8">
              <a:alpha val="941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30800" y="1796326"/>
            <a:ext cx="235140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spc="-10" dirty="0">
                <a:solidFill>
                  <a:srgbClr val="FFFFFF"/>
                </a:solidFill>
                <a:latin typeface="Georgia"/>
                <a:cs typeface="Georgia"/>
              </a:rPr>
              <a:t>Definición</a:t>
            </a:r>
            <a:r>
              <a:rPr sz="2300" spc="-60" dirty="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Georgia"/>
                <a:cs typeface="Georgia"/>
              </a:rPr>
              <a:t>técnica</a:t>
            </a:r>
            <a:endParaRPr sz="2300">
              <a:latin typeface="Georgia"/>
              <a:cs typeface="Georg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343698" y="2496769"/>
            <a:ext cx="5212080" cy="793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Es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un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árbol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búsqueda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que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puede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estar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vacío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aquel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cuyos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nodos</a:t>
            </a:r>
            <a:r>
              <a:rPr sz="1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pueden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tener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varios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hijos,</a:t>
            </a:r>
            <a:r>
              <a:rPr sz="1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existiendo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una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relación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orden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entre</a:t>
            </a:r>
            <a:r>
              <a:rPr sz="1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ellos</a:t>
            </a:r>
            <a:endParaRPr sz="1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21997" y="248818"/>
            <a:ext cx="275717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3876B8"/>
                </a:solidFill>
              </a:rPr>
              <a:t>Caracteristic </a:t>
            </a:r>
            <a:r>
              <a:rPr spc="-25" dirty="0">
                <a:solidFill>
                  <a:srgbClr val="3876B8"/>
                </a:solidFill>
              </a:rPr>
              <a:t>as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5925" y="0"/>
            <a:ext cx="5707499" cy="68579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80525" y="1349619"/>
            <a:ext cx="5552440" cy="4400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255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Las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características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debe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cumplir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árbol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son:</a:t>
            </a:r>
            <a:endParaRPr sz="1600">
              <a:latin typeface="Arial MT"/>
              <a:cs typeface="Arial MT"/>
            </a:endParaRPr>
          </a:p>
          <a:p>
            <a:pPr marL="539750" marR="46990" indent="-527050">
              <a:lnSpc>
                <a:spcPct val="114999"/>
              </a:lnSpc>
              <a:spcBef>
                <a:spcPts val="910"/>
              </a:spcBef>
              <a:buFont typeface="MS PGothic"/>
              <a:buChar char="❖"/>
              <a:tabLst>
                <a:tab pos="539750" algn="l"/>
              </a:tabLst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Es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estructura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datos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binaria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diseñada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para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almacenar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organizar</a:t>
            </a: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grandes</a:t>
            </a: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cantidades</a:t>
            </a: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datos</a:t>
            </a: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en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forma</a:t>
            </a:r>
            <a:r>
              <a:rPr sz="1600" spc="-7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eficiente.</a:t>
            </a: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Clr>
                <a:srgbClr val="EAEAEA"/>
              </a:buClr>
              <a:buFont typeface="MS PGothic"/>
              <a:buChar char="❖"/>
            </a:pP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85"/>
              </a:spcBef>
              <a:buClr>
                <a:srgbClr val="EAEAEA"/>
              </a:buClr>
              <a:buFont typeface="MS PGothic"/>
              <a:buChar char="❖"/>
            </a:pPr>
            <a:endParaRPr sz="1600">
              <a:latin typeface="Arial MT"/>
              <a:cs typeface="Arial MT"/>
            </a:endParaRPr>
          </a:p>
          <a:p>
            <a:pPr marL="539750" marR="217804" indent="-527050">
              <a:lnSpc>
                <a:spcPct val="114999"/>
              </a:lnSpc>
              <a:buFont typeface="MS PGothic"/>
              <a:buChar char="❖"/>
              <a:tabLst>
                <a:tab pos="539750" algn="l"/>
              </a:tabLst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Tiene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número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fijo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nodos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llamado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grado,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que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determina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número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máximo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hijos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cada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nodo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puede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tener.</a:t>
            </a: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Clr>
                <a:srgbClr val="EAEAEA"/>
              </a:buClr>
              <a:buFont typeface="MS PGothic"/>
              <a:buChar char="❖"/>
            </a:pP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90"/>
              </a:spcBef>
              <a:buClr>
                <a:srgbClr val="EAEAEA"/>
              </a:buClr>
              <a:buFont typeface="MS PGothic"/>
              <a:buChar char="❖"/>
            </a:pPr>
            <a:endParaRPr sz="1600">
              <a:latin typeface="Arial MT"/>
              <a:cs typeface="Arial MT"/>
            </a:endParaRPr>
          </a:p>
          <a:p>
            <a:pPr marL="539750" marR="5080" indent="-527050">
              <a:lnSpc>
                <a:spcPct val="114999"/>
              </a:lnSpc>
              <a:buFont typeface="MS PGothic"/>
              <a:buChar char="❖"/>
              <a:tabLst>
                <a:tab pos="539750" algn="l"/>
              </a:tabLst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más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rápido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los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árboles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binarios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normales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para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realizar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operaciones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búsqueda,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insercion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50" dirty="0">
                <a:solidFill>
                  <a:srgbClr val="EAEAEA"/>
                </a:solidFill>
                <a:latin typeface="Arial MT"/>
                <a:cs typeface="Arial MT"/>
              </a:rPr>
              <a:t>y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eliminacion,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permite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búsqueda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manipulación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de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datos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rápida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 eficiente.</a:t>
            </a:r>
            <a:endParaRPr sz="1600">
              <a:latin typeface="Arial MT"/>
              <a:cs typeface="Arial MT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43923" y="2559585"/>
            <a:ext cx="5472874" cy="173882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24535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3876B8"/>
                </a:solidFill>
              </a:rPr>
              <a:t>Conceptos</a:t>
            </a:r>
            <a:r>
              <a:rPr spc="-225" dirty="0">
                <a:solidFill>
                  <a:srgbClr val="3876B8"/>
                </a:solidFill>
              </a:rPr>
              <a:t> </a:t>
            </a:r>
            <a:r>
              <a:rPr spc="-10" dirty="0">
                <a:solidFill>
                  <a:srgbClr val="3876B8"/>
                </a:solidFill>
              </a:rPr>
              <a:t>Fundamentales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54000" y="1016000"/>
            <a:ext cx="5860415" cy="5588000"/>
            <a:chOff x="254000" y="1016000"/>
            <a:chExt cx="5860415" cy="5588000"/>
          </a:xfrm>
        </p:grpSpPr>
        <p:sp>
          <p:nvSpPr>
            <p:cNvPr id="4" name="object 4"/>
            <p:cNvSpPr/>
            <p:nvPr/>
          </p:nvSpPr>
          <p:spPr>
            <a:xfrm>
              <a:off x="254000" y="1016000"/>
              <a:ext cx="5860415" cy="5588000"/>
            </a:xfrm>
            <a:custGeom>
              <a:avLst/>
              <a:gdLst/>
              <a:ahLst/>
              <a:cxnLst/>
              <a:rect l="l" t="t" r="r" b="b"/>
              <a:pathLst>
                <a:path w="5860415" h="5588000">
                  <a:moveTo>
                    <a:pt x="5755649" y="5587999"/>
                  </a:moveTo>
                  <a:lnTo>
                    <a:pt x="104636" y="5587999"/>
                  </a:lnTo>
                  <a:lnTo>
                    <a:pt x="63906" y="5580015"/>
                  </a:lnTo>
                  <a:lnTo>
                    <a:pt x="30646" y="5558244"/>
                  </a:lnTo>
                  <a:lnTo>
                    <a:pt x="8221" y="5525952"/>
                  </a:lnTo>
                  <a:lnTo>
                    <a:pt x="0" y="5486408"/>
                  </a:lnTo>
                  <a:lnTo>
                    <a:pt x="0" y="101588"/>
                  </a:lnTo>
                  <a:lnTo>
                    <a:pt x="8227" y="62061"/>
                  </a:lnTo>
                  <a:lnTo>
                    <a:pt x="30661" y="29768"/>
                  </a:lnTo>
                  <a:lnTo>
                    <a:pt x="63923" y="7987"/>
                  </a:lnTo>
                  <a:lnTo>
                    <a:pt x="104636" y="0"/>
                  </a:lnTo>
                  <a:lnTo>
                    <a:pt x="5755649" y="0"/>
                  </a:lnTo>
                  <a:lnTo>
                    <a:pt x="5796379" y="7982"/>
                  </a:lnTo>
                  <a:lnTo>
                    <a:pt x="5829639" y="29753"/>
                  </a:lnTo>
                  <a:lnTo>
                    <a:pt x="5852064" y="62045"/>
                  </a:lnTo>
                  <a:lnTo>
                    <a:pt x="5860286" y="101588"/>
                  </a:lnTo>
                  <a:lnTo>
                    <a:pt x="5860286" y="5486408"/>
                  </a:lnTo>
                  <a:lnTo>
                    <a:pt x="5852064" y="5525952"/>
                  </a:lnTo>
                  <a:lnTo>
                    <a:pt x="5829639" y="5558244"/>
                  </a:lnTo>
                  <a:lnTo>
                    <a:pt x="5796379" y="5580015"/>
                  </a:lnTo>
                  <a:lnTo>
                    <a:pt x="5755649" y="5587999"/>
                  </a:lnTo>
                  <a:close/>
                </a:path>
              </a:pathLst>
            </a:custGeom>
            <a:solidFill>
              <a:srgbClr val="3876B8">
                <a:alpha val="941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95300" y="1270000"/>
              <a:ext cx="287655" cy="304800"/>
            </a:xfrm>
            <a:custGeom>
              <a:avLst/>
              <a:gdLst/>
              <a:ahLst/>
              <a:cxnLst/>
              <a:rect l="l" t="t" r="r" b="b"/>
              <a:pathLst>
                <a:path w="287655" h="304800">
                  <a:moveTo>
                    <a:pt x="152398" y="304798"/>
                  </a:moveTo>
                  <a:lnTo>
                    <a:pt x="104250" y="297024"/>
                  </a:lnTo>
                  <a:lnTo>
                    <a:pt x="62417" y="275378"/>
                  </a:lnTo>
                  <a:lnTo>
                    <a:pt x="29419" y="242380"/>
                  </a:lnTo>
                  <a:lnTo>
                    <a:pt x="7773" y="200547"/>
                  </a:lnTo>
                  <a:lnTo>
                    <a:pt x="0" y="152398"/>
                  </a:lnTo>
                  <a:lnTo>
                    <a:pt x="7773" y="104250"/>
                  </a:lnTo>
                  <a:lnTo>
                    <a:pt x="29419" y="62417"/>
                  </a:lnTo>
                  <a:lnTo>
                    <a:pt x="62417" y="29419"/>
                  </a:lnTo>
                  <a:lnTo>
                    <a:pt x="104250" y="7773"/>
                  </a:lnTo>
                  <a:lnTo>
                    <a:pt x="152398" y="0"/>
                  </a:lnTo>
                  <a:lnTo>
                    <a:pt x="200547" y="7773"/>
                  </a:lnTo>
                  <a:lnTo>
                    <a:pt x="242380" y="29419"/>
                  </a:lnTo>
                  <a:lnTo>
                    <a:pt x="275378" y="62417"/>
                  </a:lnTo>
                  <a:lnTo>
                    <a:pt x="287437" y="85723"/>
                  </a:lnTo>
                  <a:lnTo>
                    <a:pt x="144480" y="85723"/>
                  </a:lnTo>
                  <a:lnTo>
                    <a:pt x="138111" y="92093"/>
                  </a:lnTo>
                  <a:lnTo>
                    <a:pt x="138111" y="138111"/>
                  </a:lnTo>
                  <a:lnTo>
                    <a:pt x="92093" y="138111"/>
                  </a:lnTo>
                  <a:lnTo>
                    <a:pt x="85723" y="144480"/>
                  </a:lnTo>
                  <a:lnTo>
                    <a:pt x="85723" y="160316"/>
                  </a:lnTo>
                  <a:lnTo>
                    <a:pt x="92093" y="166686"/>
                  </a:lnTo>
                  <a:lnTo>
                    <a:pt x="138111" y="166686"/>
                  </a:lnTo>
                  <a:lnTo>
                    <a:pt x="138111" y="212703"/>
                  </a:lnTo>
                  <a:lnTo>
                    <a:pt x="144480" y="219073"/>
                  </a:lnTo>
                  <a:lnTo>
                    <a:pt x="287437" y="219073"/>
                  </a:lnTo>
                  <a:lnTo>
                    <a:pt x="275378" y="242380"/>
                  </a:lnTo>
                  <a:lnTo>
                    <a:pt x="242380" y="275378"/>
                  </a:lnTo>
                  <a:lnTo>
                    <a:pt x="200547" y="297024"/>
                  </a:lnTo>
                  <a:lnTo>
                    <a:pt x="152398" y="304798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5617" y="1355724"/>
              <a:ext cx="144481" cy="133349"/>
            </a:xfrm>
            <a:prstGeom prst="rect">
              <a:avLst/>
            </a:prstGeom>
          </p:spPr>
        </p:pic>
      </p:grpSp>
      <p:grpSp>
        <p:nvGrpSpPr>
          <p:cNvPr id="7" name="object 7"/>
          <p:cNvGrpSpPr/>
          <p:nvPr/>
        </p:nvGrpSpPr>
        <p:grpSpPr>
          <a:xfrm>
            <a:off x="6248400" y="1016000"/>
            <a:ext cx="5689600" cy="5588000"/>
            <a:chOff x="6248400" y="1016000"/>
            <a:chExt cx="5689600" cy="5588000"/>
          </a:xfrm>
        </p:grpSpPr>
        <p:sp>
          <p:nvSpPr>
            <p:cNvPr id="8" name="object 8"/>
            <p:cNvSpPr/>
            <p:nvPr/>
          </p:nvSpPr>
          <p:spPr>
            <a:xfrm>
              <a:off x="6248400" y="1016000"/>
              <a:ext cx="5689600" cy="5588000"/>
            </a:xfrm>
            <a:custGeom>
              <a:avLst/>
              <a:gdLst/>
              <a:ahLst/>
              <a:cxnLst/>
              <a:rect l="l" t="t" r="r" b="b"/>
              <a:pathLst>
                <a:path w="5689600" h="5588000">
                  <a:moveTo>
                    <a:pt x="5588009" y="5587999"/>
                  </a:moveTo>
                  <a:lnTo>
                    <a:pt x="101588" y="5587999"/>
                  </a:lnTo>
                  <a:lnTo>
                    <a:pt x="62045" y="5580015"/>
                  </a:lnTo>
                  <a:lnTo>
                    <a:pt x="29753" y="5558244"/>
                  </a:lnTo>
                  <a:lnTo>
                    <a:pt x="7982" y="5525952"/>
                  </a:lnTo>
                  <a:lnTo>
                    <a:pt x="0" y="5486408"/>
                  </a:lnTo>
                  <a:lnTo>
                    <a:pt x="0" y="101588"/>
                  </a:lnTo>
                  <a:lnTo>
                    <a:pt x="7987" y="62061"/>
                  </a:lnTo>
                  <a:lnTo>
                    <a:pt x="29769" y="29768"/>
                  </a:lnTo>
                  <a:lnTo>
                    <a:pt x="62061" y="7987"/>
                  </a:lnTo>
                  <a:lnTo>
                    <a:pt x="101588" y="0"/>
                  </a:lnTo>
                  <a:lnTo>
                    <a:pt x="5588009" y="0"/>
                  </a:lnTo>
                  <a:lnTo>
                    <a:pt x="5627552" y="7982"/>
                  </a:lnTo>
                  <a:lnTo>
                    <a:pt x="5659844" y="29753"/>
                  </a:lnTo>
                  <a:lnTo>
                    <a:pt x="5681615" y="62045"/>
                  </a:lnTo>
                  <a:lnTo>
                    <a:pt x="5689599" y="101588"/>
                  </a:lnTo>
                  <a:lnTo>
                    <a:pt x="5689599" y="5486408"/>
                  </a:lnTo>
                  <a:lnTo>
                    <a:pt x="5681615" y="5525952"/>
                  </a:lnTo>
                  <a:lnTo>
                    <a:pt x="5659844" y="5558244"/>
                  </a:lnTo>
                  <a:lnTo>
                    <a:pt x="5627552" y="5580015"/>
                  </a:lnTo>
                  <a:lnTo>
                    <a:pt x="5588009" y="5587999"/>
                  </a:lnTo>
                  <a:close/>
                </a:path>
              </a:pathLst>
            </a:custGeom>
            <a:solidFill>
              <a:srgbClr val="3876B8">
                <a:alpha val="941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485217" y="1289240"/>
              <a:ext cx="290195" cy="290195"/>
            </a:xfrm>
            <a:custGeom>
              <a:avLst/>
              <a:gdLst/>
              <a:ahLst/>
              <a:cxnLst/>
              <a:rect l="l" t="t" r="r" b="b"/>
              <a:pathLst>
                <a:path w="290195" h="290194">
                  <a:moveTo>
                    <a:pt x="290042" y="54051"/>
                  </a:moveTo>
                  <a:lnTo>
                    <a:pt x="286956" y="9105"/>
                  </a:lnTo>
                  <a:lnTo>
                    <a:pt x="242595" y="368"/>
                  </a:lnTo>
                  <a:lnTo>
                    <a:pt x="242595" y="76009"/>
                  </a:lnTo>
                  <a:lnTo>
                    <a:pt x="240360" y="87134"/>
                  </a:lnTo>
                  <a:lnTo>
                    <a:pt x="234226" y="96215"/>
                  </a:lnTo>
                  <a:lnTo>
                    <a:pt x="225145" y="102349"/>
                  </a:lnTo>
                  <a:lnTo>
                    <a:pt x="214020" y="104584"/>
                  </a:lnTo>
                  <a:lnTo>
                    <a:pt x="202907" y="102349"/>
                  </a:lnTo>
                  <a:lnTo>
                    <a:pt x="193827" y="96215"/>
                  </a:lnTo>
                  <a:lnTo>
                    <a:pt x="187693" y="87134"/>
                  </a:lnTo>
                  <a:lnTo>
                    <a:pt x="185445" y="76009"/>
                  </a:lnTo>
                  <a:lnTo>
                    <a:pt x="187693" y="64897"/>
                  </a:lnTo>
                  <a:lnTo>
                    <a:pt x="193827" y="55816"/>
                  </a:lnTo>
                  <a:lnTo>
                    <a:pt x="202907" y="49682"/>
                  </a:lnTo>
                  <a:lnTo>
                    <a:pt x="214020" y="47434"/>
                  </a:lnTo>
                  <a:lnTo>
                    <a:pt x="225145" y="49682"/>
                  </a:lnTo>
                  <a:lnTo>
                    <a:pt x="234226" y="55816"/>
                  </a:lnTo>
                  <a:lnTo>
                    <a:pt x="240360" y="64897"/>
                  </a:lnTo>
                  <a:lnTo>
                    <a:pt x="242595" y="76009"/>
                  </a:lnTo>
                  <a:lnTo>
                    <a:pt x="242595" y="368"/>
                  </a:lnTo>
                  <a:lnTo>
                    <a:pt x="235991" y="0"/>
                  </a:lnTo>
                  <a:lnTo>
                    <a:pt x="194398" y="7759"/>
                  </a:lnTo>
                  <a:lnTo>
                    <a:pt x="152781" y="31153"/>
                  </a:lnTo>
                  <a:lnTo>
                    <a:pt x="115328" y="76009"/>
                  </a:lnTo>
                  <a:lnTo>
                    <a:pt x="58762" y="76009"/>
                  </a:lnTo>
                  <a:lnTo>
                    <a:pt x="34239" y="89890"/>
                  </a:lnTo>
                  <a:lnTo>
                    <a:pt x="2755" y="142392"/>
                  </a:lnTo>
                  <a:lnTo>
                    <a:pt x="0" y="152273"/>
                  </a:lnTo>
                  <a:lnTo>
                    <a:pt x="2489" y="161607"/>
                  </a:lnTo>
                  <a:lnTo>
                    <a:pt x="9182" y="168541"/>
                  </a:lnTo>
                  <a:lnTo>
                    <a:pt x="19062" y="171259"/>
                  </a:lnTo>
                  <a:lnTo>
                    <a:pt x="80670" y="171259"/>
                  </a:lnTo>
                  <a:lnTo>
                    <a:pt x="95491" y="174269"/>
                  </a:lnTo>
                  <a:lnTo>
                    <a:pt x="107607" y="182435"/>
                  </a:lnTo>
                  <a:lnTo>
                    <a:pt x="115773" y="194551"/>
                  </a:lnTo>
                  <a:lnTo>
                    <a:pt x="118770" y="209359"/>
                  </a:lnTo>
                  <a:lnTo>
                    <a:pt x="118770" y="270979"/>
                  </a:lnTo>
                  <a:lnTo>
                    <a:pt x="121500" y="280835"/>
                  </a:lnTo>
                  <a:lnTo>
                    <a:pt x="128460" y="287528"/>
                  </a:lnTo>
                  <a:lnTo>
                    <a:pt x="137782" y="290029"/>
                  </a:lnTo>
                  <a:lnTo>
                    <a:pt x="147650" y="287286"/>
                  </a:lnTo>
                  <a:lnTo>
                    <a:pt x="200152" y="255803"/>
                  </a:lnTo>
                  <a:lnTo>
                    <a:pt x="214020" y="231279"/>
                  </a:lnTo>
                  <a:lnTo>
                    <a:pt x="214020" y="174713"/>
                  </a:lnTo>
                  <a:lnTo>
                    <a:pt x="258889" y="137261"/>
                  </a:lnTo>
                  <a:lnTo>
                    <a:pt x="277253" y="104584"/>
                  </a:lnTo>
                  <a:lnTo>
                    <a:pt x="282282" y="95643"/>
                  </a:lnTo>
                  <a:lnTo>
                    <a:pt x="290042" y="54051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6438900" y="1199260"/>
            <a:ext cx="5148580" cy="1758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667385" algn="ctr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EAEAEA"/>
                </a:solidFill>
                <a:latin typeface="Arial Black"/>
                <a:cs typeface="Arial Black"/>
              </a:rPr>
              <a:t>Aplicaciones</a:t>
            </a:r>
            <a:r>
              <a:rPr sz="2400" spc="-3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400" spc="-10" dirty="0">
                <a:solidFill>
                  <a:srgbClr val="EAEAEA"/>
                </a:solidFill>
                <a:latin typeface="Arial Black"/>
                <a:cs typeface="Arial Black"/>
              </a:rPr>
              <a:t>Reales</a:t>
            </a:r>
            <a:endParaRPr sz="24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400">
              <a:latin typeface="Arial Black"/>
              <a:cs typeface="Arial Black"/>
            </a:endParaRPr>
          </a:p>
          <a:p>
            <a:pPr marL="12700" marR="5080">
              <a:lnSpc>
                <a:spcPct val="120000"/>
              </a:lnSpc>
            </a:pP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Todo</a:t>
            </a:r>
            <a:r>
              <a:rPr sz="17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lo</a:t>
            </a:r>
            <a:r>
              <a:rPr sz="17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17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sigue</a:t>
            </a:r>
            <a:r>
              <a:rPr sz="17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aplica</a:t>
            </a:r>
            <a:r>
              <a:rPr sz="17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a</a:t>
            </a:r>
            <a:r>
              <a:rPr sz="17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implementaciones</a:t>
            </a:r>
            <a:r>
              <a:rPr sz="17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clásicas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usadas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en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motores</a:t>
            </a:r>
            <a:r>
              <a:rPr sz="17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bases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7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datos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7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sistemas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25" dirty="0">
                <a:solidFill>
                  <a:srgbClr val="EAEAEA"/>
                </a:solidFill>
                <a:latin typeface="Arial MT"/>
                <a:cs typeface="Arial MT"/>
              </a:rPr>
              <a:t>de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archivos.</a:t>
            </a:r>
            <a:endParaRPr sz="17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89713" y="1199260"/>
            <a:ext cx="5448300" cy="52546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6575" marR="1162685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EAEAEA"/>
                </a:solidFill>
                <a:latin typeface="Arial Black"/>
                <a:cs typeface="Arial Black"/>
              </a:rPr>
              <a:t>Orden</a:t>
            </a:r>
            <a:r>
              <a:rPr sz="2400" spc="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400" dirty="0">
                <a:solidFill>
                  <a:srgbClr val="EAEAEA"/>
                </a:solidFill>
                <a:latin typeface="Arial Black"/>
                <a:cs typeface="Arial Black"/>
              </a:rPr>
              <a:t>del</a:t>
            </a:r>
            <a:r>
              <a:rPr sz="2400" spc="1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400" dirty="0">
                <a:solidFill>
                  <a:srgbClr val="EAEAEA"/>
                </a:solidFill>
                <a:latin typeface="Arial Black"/>
                <a:cs typeface="Arial Black"/>
              </a:rPr>
              <a:t>árbol</a:t>
            </a:r>
            <a:r>
              <a:rPr sz="2400" spc="1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400" spc="-10" dirty="0">
                <a:solidFill>
                  <a:srgbClr val="EAEAEA"/>
                </a:solidFill>
                <a:latin typeface="Arial Black"/>
                <a:cs typeface="Arial Black"/>
              </a:rPr>
              <a:t>(grado </a:t>
            </a:r>
            <a:r>
              <a:rPr sz="2400" dirty="0">
                <a:solidFill>
                  <a:srgbClr val="EAEAEA"/>
                </a:solidFill>
                <a:latin typeface="Arial Black"/>
                <a:cs typeface="Arial Black"/>
              </a:rPr>
              <a:t>mínimo</a:t>
            </a:r>
            <a:r>
              <a:rPr sz="2400" spc="-3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400" spc="-25" dirty="0">
                <a:solidFill>
                  <a:srgbClr val="EAEAEA"/>
                </a:solidFill>
                <a:latin typeface="Arial Black"/>
                <a:cs typeface="Arial Black"/>
              </a:rPr>
              <a:t>t)</a:t>
            </a:r>
            <a:endParaRPr sz="2400">
              <a:latin typeface="Arial Black"/>
              <a:cs typeface="Arial Black"/>
            </a:endParaRPr>
          </a:p>
          <a:p>
            <a:pPr marL="564515" marR="5080" indent="-552450">
              <a:lnSpc>
                <a:spcPct val="120000"/>
              </a:lnSpc>
              <a:spcBef>
                <a:spcPts val="830"/>
              </a:spcBef>
              <a:buFont typeface="MS PGothic"/>
              <a:buChar char="❖"/>
              <a:tabLst>
                <a:tab pos="564515" algn="l"/>
              </a:tabLst>
            </a:pP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Antes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implementar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árbol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B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conviene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fijar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25" dirty="0">
                <a:solidFill>
                  <a:srgbClr val="EAEAEA"/>
                </a:solidFill>
                <a:latin typeface="Arial MT"/>
                <a:cs typeface="Arial MT"/>
              </a:rPr>
              <a:t>sus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parámetros</a:t>
            </a:r>
            <a:r>
              <a:rPr sz="1700" spc="-9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base.</a:t>
            </a:r>
            <a:endParaRPr sz="1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90"/>
              </a:spcBef>
              <a:buClr>
                <a:srgbClr val="EAEAEA"/>
              </a:buClr>
              <a:buFont typeface="MS PGothic"/>
              <a:buChar char="❖"/>
            </a:pPr>
            <a:endParaRPr sz="1700">
              <a:latin typeface="Arial MT"/>
              <a:cs typeface="Arial MT"/>
            </a:endParaRPr>
          </a:p>
          <a:p>
            <a:pPr marL="564515" marR="30480" indent="-552450">
              <a:lnSpc>
                <a:spcPct val="120000"/>
              </a:lnSpc>
              <a:spcBef>
                <a:spcPts val="5"/>
              </a:spcBef>
              <a:buFont typeface="MS PGothic"/>
              <a:buChar char="❖"/>
              <a:tabLst>
                <a:tab pos="564515" algn="l"/>
              </a:tabLst>
            </a:pP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grado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mínimo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(t)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marca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tamaño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los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nodos,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cuántas</a:t>
            </a:r>
            <a:r>
              <a:rPr sz="1700" spc="-6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claves</a:t>
            </a:r>
            <a:r>
              <a:rPr sz="1700" spc="-6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puede</a:t>
            </a:r>
            <a:r>
              <a:rPr sz="1700" spc="-6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almacenar</a:t>
            </a:r>
            <a:r>
              <a:rPr sz="1700" spc="-6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cada</a:t>
            </a:r>
            <a:r>
              <a:rPr sz="1700" spc="-6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uno</a:t>
            </a:r>
            <a:r>
              <a:rPr sz="1700" spc="-6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y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cuántos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hijos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se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admiten.</a:t>
            </a:r>
            <a:endParaRPr sz="1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95"/>
              </a:spcBef>
              <a:buClr>
                <a:srgbClr val="EAEAEA"/>
              </a:buClr>
              <a:buFont typeface="MS PGothic"/>
              <a:buChar char="❖"/>
            </a:pPr>
            <a:endParaRPr sz="1700">
              <a:latin typeface="Arial MT"/>
              <a:cs typeface="Arial MT"/>
            </a:endParaRPr>
          </a:p>
          <a:p>
            <a:pPr marL="564515" marR="269875" indent="-552450">
              <a:lnSpc>
                <a:spcPct val="120000"/>
              </a:lnSpc>
              <a:spcBef>
                <a:spcPts val="5"/>
              </a:spcBef>
              <a:buFont typeface="MS PGothic"/>
              <a:buChar char="❖"/>
              <a:tabLst>
                <a:tab pos="564515" algn="l"/>
              </a:tabLst>
            </a:pP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Estos</a:t>
            </a:r>
            <a:r>
              <a:rPr sz="17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límites,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junto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con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la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distinción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entre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nodos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internos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hojas,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garantizan</a:t>
            </a:r>
            <a:r>
              <a:rPr sz="17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altura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25" dirty="0">
                <a:solidFill>
                  <a:srgbClr val="EAEAEA"/>
                </a:solidFill>
                <a:latin typeface="Arial MT"/>
                <a:cs typeface="Arial MT"/>
              </a:rPr>
              <a:t>muy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pequeña</a:t>
            </a:r>
            <a:r>
              <a:rPr sz="1700" spc="-7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sin</a:t>
            </a:r>
            <a:r>
              <a:rPr sz="1700" spc="-7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rotaciones.</a:t>
            </a:r>
            <a:endParaRPr sz="1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90"/>
              </a:spcBef>
              <a:buClr>
                <a:srgbClr val="EAEAEA"/>
              </a:buClr>
              <a:buFont typeface="MS PGothic"/>
              <a:buChar char="❖"/>
            </a:pPr>
            <a:endParaRPr sz="1700">
              <a:latin typeface="Arial MT"/>
              <a:cs typeface="Arial MT"/>
            </a:endParaRPr>
          </a:p>
          <a:p>
            <a:pPr marL="564515" marR="304800" indent="-552450">
              <a:lnSpc>
                <a:spcPct val="120000"/>
              </a:lnSpc>
              <a:buFont typeface="MS PGothic"/>
              <a:buChar char="❖"/>
              <a:tabLst>
                <a:tab pos="564515" algn="l"/>
              </a:tabLst>
            </a:pP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7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orden,</a:t>
            </a:r>
            <a:r>
              <a:rPr sz="17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también</a:t>
            </a:r>
            <a:r>
              <a:rPr sz="17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llamado</a:t>
            </a:r>
            <a:r>
              <a:rPr sz="17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grado</a:t>
            </a:r>
            <a:r>
              <a:rPr sz="17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mínimo</a:t>
            </a:r>
            <a:r>
              <a:rPr sz="17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50" dirty="0">
                <a:solidFill>
                  <a:srgbClr val="EAEAEA"/>
                </a:solidFill>
                <a:latin typeface="Arial MT"/>
                <a:cs typeface="Arial MT"/>
              </a:rPr>
              <a:t>y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denotado</a:t>
            </a:r>
            <a:r>
              <a:rPr sz="1700" spc="-6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como</a:t>
            </a:r>
            <a:r>
              <a:rPr sz="1700" spc="-6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t,</a:t>
            </a:r>
            <a:r>
              <a:rPr sz="17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define</a:t>
            </a:r>
            <a:r>
              <a:rPr sz="1700" spc="-6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la</a:t>
            </a:r>
            <a:r>
              <a:rPr sz="17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10" dirty="0">
                <a:solidFill>
                  <a:srgbClr val="EAEAEA"/>
                </a:solidFill>
                <a:latin typeface="Arial MT"/>
                <a:cs typeface="Arial MT"/>
              </a:rPr>
              <a:t>capacidad</a:t>
            </a:r>
            <a:r>
              <a:rPr sz="1700" spc="-6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básica</a:t>
            </a:r>
            <a:r>
              <a:rPr sz="17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25" dirty="0">
                <a:solidFill>
                  <a:srgbClr val="EAEAEA"/>
                </a:solidFill>
                <a:latin typeface="Arial MT"/>
                <a:cs typeface="Arial MT"/>
              </a:rPr>
              <a:t>de </a:t>
            </a:r>
            <a:r>
              <a:rPr sz="1700" dirty="0">
                <a:solidFill>
                  <a:srgbClr val="EAEAEA"/>
                </a:solidFill>
                <a:latin typeface="Arial MT"/>
                <a:cs typeface="Arial MT"/>
              </a:rPr>
              <a:t>cada</a:t>
            </a:r>
            <a:r>
              <a:rPr sz="1700" spc="-6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700" spc="-20" dirty="0">
                <a:solidFill>
                  <a:srgbClr val="EAEAEA"/>
                </a:solidFill>
                <a:latin typeface="Arial MT"/>
                <a:cs typeface="Arial MT"/>
              </a:rPr>
              <a:t>nodo</a:t>
            </a:r>
            <a:endParaRPr sz="17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73125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3876B8"/>
                </a:solidFill>
              </a:rPr>
              <a:t>Ventajas</a:t>
            </a:r>
            <a:r>
              <a:rPr spc="-125" dirty="0">
                <a:solidFill>
                  <a:srgbClr val="3876B8"/>
                </a:solidFill>
              </a:rPr>
              <a:t> </a:t>
            </a:r>
            <a:r>
              <a:rPr dirty="0">
                <a:solidFill>
                  <a:srgbClr val="3876B8"/>
                </a:solidFill>
              </a:rPr>
              <a:t>vs</a:t>
            </a:r>
            <a:r>
              <a:rPr spc="-125" dirty="0">
                <a:solidFill>
                  <a:srgbClr val="3876B8"/>
                </a:solidFill>
              </a:rPr>
              <a:t> </a:t>
            </a:r>
            <a:r>
              <a:rPr dirty="0">
                <a:solidFill>
                  <a:srgbClr val="3876B8"/>
                </a:solidFill>
              </a:rPr>
              <a:t>Árbol</a:t>
            </a:r>
            <a:r>
              <a:rPr spc="-125" dirty="0">
                <a:solidFill>
                  <a:srgbClr val="3876B8"/>
                </a:solidFill>
              </a:rPr>
              <a:t> </a:t>
            </a:r>
            <a:r>
              <a:rPr spc="-10" dirty="0">
                <a:solidFill>
                  <a:srgbClr val="3876B8"/>
                </a:solidFill>
              </a:rPr>
              <a:t>Binario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7591" y="1424483"/>
            <a:ext cx="9518650" cy="400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8295" indent="-315595">
              <a:lnSpc>
                <a:spcPct val="100000"/>
              </a:lnSpc>
              <a:spcBef>
                <a:spcPts val="100"/>
              </a:spcBef>
              <a:buAutoNum type="arabicParenR"/>
              <a:tabLst>
                <a:tab pos="328295" algn="l"/>
              </a:tabLst>
            </a:pP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Eficiencia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operaciones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disco: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Minimiza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la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cantidad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operaciones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lectura/escritura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disco.</a:t>
            </a:r>
            <a:endParaRPr sz="1600">
              <a:latin typeface="Arial MT"/>
              <a:cs typeface="Arial MT"/>
            </a:endParaRPr>
          </a:p>
          <a:p>
            <a:pPr marL="328295" marR="419734" indent="-316230">
              <a:lnSpc>
                <a:spcPct val="150000"/>
              </a:lnSpc>
              <a:spcBef>
                <a:spcPts val="840"/>
              </a:spcBef>
              <a:buAutoNum type="arabicParenR"/>
              <a:tabLst>
                <a:tab pos="328295" algn="l"/>
              </a:tabLst>
            </a:pP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Manejo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eficiente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grandes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conjuntos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datos: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Capacidad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para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manejar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grandes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cantidades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de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datos</a:t>
            </a:r>
            <a:r>
              <a:rPr sz="1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eficientemente.</a:t>
            </a: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Clr>
                <a:srgbClr val="FFFFFF"/>
              </a:buClr>
              <a:buFont typeface="Arial MT"/>
              <a:buAutoNum type="arabicParenR"/>
            </a:pP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4"/>
              </a:spcBef>
              <a:buClr>
                <a:srgbClr val="FFFFFF"/>
              </a:buClr>
              <a:buFont typeface="Arial MT"/>
              <a:buAutoNum type="arabicParenR"/>
            </a:pPr>
            <a:endParaRPr sz="1600">
              <a:latin typeface="Arial MT"/>
              <a:cs typeface="Arial MT"/>
            </a:endParaRPr>
          </a:p>
          <a:p>
            <a:pPr marL="328295" indent="-315595">
              <a:lnSpc>
                <a:spcPct val="100000"/>
              </a:lnSpc>
              <a:spcBef>
                <a:spcPts val="5"/>
              </a:spcBef>
              <a:buAutoNum type="arabicParenR"/>
              <a:tabLst>
                <a:tab pos="328295" algn="l"/>
              </a:tabLst>
            </a:pP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Menor</a:t>
            </a:r>
            <a:r>
              <a:rPr sz="16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fragmentación:</a:t>
            </a:r>
            <a:r>
              <a:rPr sz="16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Tiende</a:t>
            </a:r>
            <a:r>
              <a:rPr sz="16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6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tener</a:t>
            </a:r>
            <a:r>
              <a:rPr sz="16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menos</a:t>
            </a:r>
            <a:r>
              <a:rPr sz="16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fragmentación</a:t>
            </a:r>
            <a:r>
              <a:rPr sz="16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6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almacenamiento.</a:t>
            </a:r>
            <a:endParaRPr sz="1600">
              <a:latin typeface="Arial MT"/>
              <a:cs typeface="Arial MT"/>
            </a:endParaRPr>
          </a:p>
          <a:p>
            <a:pPr marL="328295" marR="306070" indent="-316230">
              <a:lnSpc>
                <a:spcPct val="150000"/>
              </a:lnSpc>
              <a:spcBef>
                <a:spcPts val="840"/>
              </a:spcBef>
              <a:buAutoNum type="arabicParenR"/>
              <a:tabLst>
                <a:tab pos="328295" algn="l"/>
              </a:tabLst>
            </a:pP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Menor</a:t>
            </a:r>
            <a:r>
              <a:rPr sz="16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altura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promedio:</a:t>
            </a:r>
            <a:r>
              <a:rPr sz="1600" spc="-1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Altura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promedio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menor</a:t>
            </a:r>
            <a:r>
              <a:rPr sz="16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para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el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mismo</a:t>
            </a:r>
            <a:r>
              <a:rPr sz="16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número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elementos,</a:t>
            </a:r>
            <a:r>
              <a:rPr sz="16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lo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que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lleva</a:t>
            </a:r>
            <a:r>
              <a:rPr sz="1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Arial MT"/>
                <a:cs typeface="Arial MT"/>
              </a:rPr>
              <a:t>a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búsquedas</a:t>
            </a:r>
            <a:r>
              <a:rPr sz="1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más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rápidas.</a:t>
            </a: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4"/>
              </a:spcBef>
            </a:pPr>
            <a:endParaRPr sz="1600">
              <a:latin typeface="Arial MT"/>
              <a:cs typeface="Arial MT"/>
            </a:endParaRPr>
          </a:p>
          <a:p>
            <a:pPr marL="91440">
              <a:lnSpc>
                <a:spcPct val="100000"/>
              </a:lnSpc>
            </a:pP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Búsqueda</a:t>
            </a:r>
            <a:r>
              <a:rPr sz="16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eficiente:</a:t>
            </a: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00"/>
              </a:spcBef>
            </a:pPr>
            <a:endParaRPr sz="1600">
              <a:latin typeface="Arial MT"/>
              <a:cs typeface="Arial MT"/>
            </a:endParaRPr>
          </a:p>
          <a:p>
            <a:pPr marL="147320">
              <a:lnSpc>
                <a:spcPct val="100000"/>
              </a:lnSpc>
            </a:pP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Realiza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búsquedas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manera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rápida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debido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su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estructura</a:t>
            </a:r>
            <a:r>
              <a:rPr sz="1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equilibrada.</a:t>
            </a:r>
            <a:endParaRPr sz="1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023281" y="3661443"/>
            <a:ext cx="202374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Árboles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25" dirty="0">
                <a:solidFill>
                  <a:srgbClr val="FFFFFF"/>
                </a:solidFill>
                <a:latin typeface="Arial MT"/>
                <a:cs typeface="Arial MT"/>
              </a:rPr>
              <a:t>B+</a:t>
            </a:r>
            <a:endParaRPr sz="3200">
              <a:latin typeface="Arial MT"/>
              <a:cs typeface="Arial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79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67720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55721" y="6166355"/>
            <a:ext cx="0" cy="220979"/>
          </a:xfrm>
          <a:custGeom>
            <a:avLst/>
            <a:gdLst/>
            <a:ahLst/>
            <a:cxnLst/>
            <a:rect l="l" t="t" r="r" b="b"/>
            <a:pathLst>
              <a:path h="220979">
                <a:moveTo>
                  <a:pt x="0" y="0"/>
                </a:moveTo>
                <a:lnTo>
                  <a:pt x="0" y="220414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43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31722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96832" y="6396445"/>
            <a:ext cx="116842" cy="116842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89336" y="6396445"/>
            <a:ext cx="116843" cy="116842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186106" y="6396445"/>
            <a:ext cx="116842" cy="11684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382878" y="6396445"/>
            <a:ext cx="116842" cy="116842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267198" y="3446152"/>
            <a:ext cx="3657599" cy="12698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4880610" y="1320925"/>
            <a:ext cx="1974850" cy="2128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800" spc="-25" dirty="0">
                <a:solidFill>
                  <a:srgbClr val="FFFFFF"/>
                </a:solidFill>
                <a:latin typeface="Arial MT"/>
                <a:cs typeface="Arial MT"/>
              </a:rPr>
              <a:t>05</a:t>
            </a:r>
            <a:endParaRPr sz="13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581002" y="756435"/>
            <a:ext cx="20212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4" dirty="0"/>
              <a:t>Árboles</a:t>
            </a:r>
            <a:r>
              <a:rPr spc="-265" dirty="0"/>
              <a:t> </a:t>
            </a:r>
            <a:r>
              <a:rPr spc="-285" dirty="0"/>
              <a:t>B+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41300" y="2575052"/>
            <a:ext cx="5684520" cy="10090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árbol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B+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es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variante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del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árbol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donde:</a:t>
            </a: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9"/>
              </a:spcBef>
            </a:pPr>
            <a:endParaRPr sz="1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400" b="1" dirty="0">
                <a:solidFill>
                  <a:srgbClr val="57AEFF"/>
                </a:solidFill>
                <a:latin typeface="Arial"/>
                <a:cs typeface="Arial"/>
              </a:rPr>
              <a:t>Solo</a:t>
            </a:r>
            <a:r>
              <a:rPr sz="1400" b="1" spc="-35" dirty="0">
                <a:solidFill>
                  <a:srgbClr val="57AE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57AEFF"/>
                </a:solidFill>
                <a:latin typeface="Arial"/>
                <a:cs typeface="Arial"/>
              </a:rPr>
              <a:t>las</a:t>
            </a:r>
            <a:r>
              <a:rPr sz="1400" b="1" spc="-20" dirty="0">
                <a:solidFill>
                  <a:srgbClr val="57AE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57AEFF"/>
                </a:solidFill>
                <a:latin typeface="Arial"/>
                <a:cs typeface="Arial"/>
              </a:rPr>
              <a:t>hojas</a:t>
            </a:r>
            <a:r>
              <a:rPr sz="1400" b="1" spc="-20" dirty="0">
                <a:solidFill>
                  <a:srgbClr val="57AEFF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almacenan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información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(datos)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asociada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las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claves.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00379" y="3622371"/>
            <a:ext cx="1323975" cy="213360"/>
          </a:xfrm>
          <a:prstGeom prst="rect">
            <a:avLst/>
          </a:prstGeom>
          <a:solidFill>
            <a:srgbClr val="3976B8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625"/>
              </a:lnSpc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claves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índice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11324" y="3602559"/>
            <a:ext cx="101346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guiar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la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1300" y="3559886"/>
            <a:ext cx="2723515" cy="5378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0000"/>
              </a:lnSpc>
              <a:spcBef>
                <a:spcPts val="100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Los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internos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solo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contienen búsqueda.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41300" y="4073220"/>
            <a:ext cx="5674360" cy="10509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27990">
              <a:lnSpc>
                <a:spcPct val="120000"/>
              </a:lnSpc>
              <a:spcBef>
                <a:spcPts val="100"/>
              </a:spcBef>
            </a:pP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Todas</a:t>
            </a:r>
            <a:r>
              <a:rPr sz="14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las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hojas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están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b="1" dirty="0">
                <a:solidFill>
                  <a:srgbClr val="34B1C9"/>
                </a:solidFill>
                <a:latin typeface="Arial"/>
                <a:cs typeface="Arial"/>
              </a:rPr>
              <a:t>enlazadas</a:t>
            </a:r>
            <a:r>
              <a:rPr sz="1400" b="1" spc="-2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4B1C9"/>
                </a:solidFill>
                <a:latin typeface="Arial"/>
                <a:cs typeface="Arial"/>
              </a:rPr>
              <a:t>entre</a:t>
            </a:r>
            <a:r>
              <a:rPr sz="1400" b="1" spc="-25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4B1C9"/>
                </a:solidFill>
                <a:latin typeface="Arial"/>
                <a:cs typeface="Arial"/>
              </a:rPr>
              <a:t>sí</a:t>
            </a:r>
            <a:r>
              <a:rPr sz="1400" b="1" spc="-25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en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lista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doblemente enlazada.</a:t>
            </a:r>
            <a:endParaRPr sz="1400">
              <a:latin typeface="Arial MT"/>
              <a:cs typeface="Arial MT"/>
            </a:endParaRPr>
          </a:p>
          <a:p>
            <a:pPr marL="12700" marR="5080">
              <a:lnSpc>
                <a:spcPct val="120000"/>
              </a:lnSpc>
              <a:spcBef>
                <a:spcPts val="10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Esto</a:t>
            </a:r>
            <a:r>
              <a:rPr sz="14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permite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b="1" dirty="0">
                <a:solidFill>
                  <a:srgbClr val="34B1C9"/>
                </a:solidFill>
                <a:latin typeface="Arial"/>
                <a:cs typeface="Arial"/>
              </a:rPr>
              <a:t>fan-out</a:t>
            </a:r>
            <a:r>
              <a:rPr sz="1400" b="1" spc="-2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4B1C9"/>
                </a:solidFill>
                <a:latin typeface="Arial"/>
                <a:cs typeface="Arial"/>
              </a:rPr>
              <a:t>mayor</a:t>
            </a:r>
            <a:r>
              <a:rPr sz="1400" b="1" spc="-2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en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internos,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reduciendo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aún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más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altura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del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árbol.</a:t>
            </a:r>
            <a:endParaRPr sz="1400">
              <a:latin typeface="Arial MT"/>
              <a:cs typeface="Arial MT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62663" y="1571625"/>
            <a:ext cx="5819775" cy="38385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49025" y="6176990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37026" y="6176990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25026" y="6072608"/>
            <a:ext cx="0" cy="220979"/>
          </a:xfrm>
          <a:custGeom>
            <a:avLst/>
            <a:gdLst/>
            <a:ahLst/>
            <a:cxnLst/>
            <a:rect l="l" t="t" r="r" b="b"/>
            <a:pathLst>
              <a:path h="220979">
                <a:moveTo>
                  <a:pt x="0" y="0"/>
                </a:moveTo>
                <a:lnTo>
                  <a:pt x="0" y="220412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3027" y="6176990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01026" y="6176990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451321" y="672669"/>
            <a:ext cx="77796" cy="71998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23146" y="672669"/>
            <a:ext cx="77796" cy="71998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192131" y="672669"/>
            <a:ext cx="77795" cy="71998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061117" y="672669"/>
            <a:ext cx="77795" cy="71998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96868" y="2174555"/>
            <a:ext cx="723898" cy="1511960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469270" y="2174555"/>
            <a:ext cx="723899" cy="1511960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849360" y="2174555"/>
            <a:ext cx="723899" cy="1511960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96868" y="3780616"/>
            <a:ext cx="723898" cy="1511960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469270" y="3780616"/>
            <a:ext cx="723899" cy="1511960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849360" y="3780616"/>
            <a:ext cx="723899" cy="1511960"/>
          </a:xfrm>
          <a:prstGeom prst="rect">
            <a:avLst/>
          </a:prstGeom>
        </p:spPr>
      </p:pic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814742" y="529197"/>
            <a:ext cx="188912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spc="-10" dirty="0">
                <a:solidFill>
                  <a:srgbClr val="5179DA"/>
                </a:solidFill>
                <a:latin typeface="Arial MT"/>
                <a:cs typeface="Arial MT"/>
              </a:rPr>
              <a:t>Indice</a:t>
            </a:r>
            <a:endParaRPr sz="5500">
              <a:latin typeface="Arial MT"/>
              <a:cs typeface="Arial MT"/>
            </a:endParaRPr>
          </a:p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1581586" y="2492475"/>
          <a:ext cx="8100695" cy="22866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713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29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0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6084">
                <a:tc>
                  <a:txBody>
                    <a:bodyPr/>
                    <a:lstStyle/>
                    <a:p>
                      <a:pPr marL="31750">
                        <a:lnSpc>
                          <a:spcPts val="3095"/>
                        </a:lnSpc>
                      </a:pPr>
                      <a:r>
                        <a:rPr sz="2800" spc="-2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01</a:t>
                      </a:r>
                      <a:endParaRPr sz="2800">
                        <a:latin typeface="Arial MT"/>
                        <a:cs typeface="Arial MT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132840">
                        <a:lnSpc>
                          <a:spcPts val="3095"/>
                        </a:lnSpc>
                      </a:pPr>
                      <a:r>
                        <a:rPr sz="2800" spc="-2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02</a:t>
                      </a:r>
                      <a:endParaRPr sz="2800">
                        <a:latin typeface="Arial MT"/>
                        <a:cs typeface="Arial MT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49960">
                        <a:lnSpc>
                          <a:spcPts val="3095"/>
                        </a:lnSpc>
                      </a:pPr>
                      <a:r>
                        <a:rPr sz="2800" spc="-2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03</a:t>
                      </a:r>
                      <a:endParaRPr sz="2800">
                        <a:latin typeface="Arial MT"/>
                        <a:cs typeface="Arial MT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75"/>
                        </a:spcBef>
                      </a:pPr>
                      <a:r>
                        <a:rPr sz="1600" spc="-10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Introducción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9525" marB="0"/>
                </a:tc>
                <a:tc>
                  <a:txBody>
                    <a:bodyPr/>
                    <a:lstStyle/>
                    <a:p>
                      <a:pPr marL="1132840">
                        <a:lnSpc>
                          <a:spcPct val="100000"/>
                        </a:lnSpc>
                        <a:spcBef>
                          <a:spcPts val="7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Árboles</a:t>
                      </a:r>
                      <a:r>
                        <a:rPr sz="1600" spc="-1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 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Binarios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9525" marB="0"/>
                </a:tc>
                <a:tc>
                  <a:txBody>
                    <a:bodyPr/>
                    <a:lstStyle/>
                    <a:p>
                      <a:pPr marL="949960">
                        <a:lnSpc>
                          <a:spcPct val="100000"/>
                        </a:lnSpc>
                        <a:spcBef>
                          <a:spcPts val="7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Árboles</a:t>
                      </a:r>
                      <a:r>
                        <a:rPr sz="1600" spc="-90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AVL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952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773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80"/>
                        </a:spcBef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  <a:p>
                      <a:pPr marL="3175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2800" spc="-2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04</a:t>
                      </a:r>
                      <a:endParaRPr sz="2800">
                        <a:latin typeface="Arial MT"/>
                        <a:cs typeface="Arial MT"/>
                      </a:endParaRPr>
                    </a:p>
                  </a:txBody>
                  <a:tcPr marL="0" marR="0" marT="1016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80"/>
                        </a:spcBef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  <a:p>
                      <a:pPr marL="113284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2800" spc="-2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05</a:t>
                      </a:r>
                      <a:endParaRPr sz="2800">
                        <a:latin typeface="Arial MT"/>
                        <a:cs typeface="Arial MT"/>
                      </a:endParaRPr>
                    </a:p>
                  </a:txBody>
                  <a:tcPr marL="0" marR="0" marT="1016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80"/>
                        </a:spcBef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  <a:p>
                      <a:pPr marL="94996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2800" spc="-2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06</a:t>
                      </a:r>
                      <a:endParaRPr sz="2800">
                        <a:latin typeface="Arial MT"/>
                        <a:cs typeface="Arial MT"/>
                      </a:endParaRPr>
                    </a:p>
                  </a:txBody>
                  <a:tcPr marL="0" marR="0" marT="1016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4160">
                <a:tc>
                  <a:txBody>
                    <a:bodyPr/>
                    <a:lstStyle/>
                    <a:p>
                      <a:pPr marL="31750">
                        <a:lnSpc>
                          <a:spcPts val="1839"/>
                        </a:lnSpc>
                        <a:spcBef>
                          <a:spcPts val="14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Árboles</a:t>
                      </a:r>
                      <a:r>
                        <a:rPr sz="1600" spc="-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 </a:t>
                      </a:r>
                      <a:r>
                        <a:rPr sz="1600" spc="-50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B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17780" marB="0"/>
                </a:tc>
                <a:tc>
                  <a:txBody>
                    <a:bodyPr/>
                    <a:lstStyle/>
                    <a:p>
                      <a:pPr marL="1132840">
                        <a:lnSpc>
                          <a:spcPts val="1839"/>
                        </a:lnSpc>
                        <a:spcBef>
                          <a:spcPts val="14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Árboles</a:t>
                      </a:r>
                      <a:r>
                        <a:rPr sz="1600" spc="-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B+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17780" marB="0"/>
                </a:tc>
                <a:tc>
                  <a:txBody>
                    <a:bodyPr/>
                    <a:lstStyle/>
                    <a:p>
                      <a:pPr marL="949960">
                        <a:lnSpc>
                          <a:spcPts val="1839"/>
                        </a:lnSpc>
                        <a:spcBef>
                          <a:spcPts val="140"/>
                        </a:spcBef>
                      </a:pPr>
                      <a:r>
                        <a:rPr sz="1600" spc="-10" dirty="0">
                          <a:solidFill>
                            <a:srgbClr val="FFFFFF"/>
                          </a:solidFill>
                          <a:latin typeface="Arial MT"/>
                          <a:cs typeface="Arial MT"/>
                        </a:rPr>
                        <a:t>Comparación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1778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0" name="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469270" y="5128740"/>
            <a:ext cx="723899" cy="1511960"/>
          </a:xfrm>
          <a:prstGeom prst="rect">
            <a:avLst/>
          </a:prstGeom>
        </p:spPr>
      </p:pic>
      <p:sp>
        <p:nvSpPr>
          <p:cNvPr id="21" name="object 21"/>
          <p:cNvSpPr txBox="1"/>
          <p:nvPr/>
        </p:nvSpPr>
        <p:spPr>
          <a:xfrm>
            <a:off x="4973053" y="5158143"/>
            <a:ext cx="1245870" cy="835025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71755">
              <a:lnSpc>
                <a:spcPct val="100000"/>
              </a:lnSpc>
              <a:spcBef>
                <a:spcPts val="795"/>
              </a:spcBef>
            </a:pPr>
            <a:r>
              <a:rPr sz="2800" spc="-25" dirty="0">
                <a:solidFill>
                  <a:srgbClr val="FFFFFF"/>
                </a:solidFill>
                <a:latin typeface="Arial MT"/>
                <a:cs typeface="Arial MT"/>
              </a:rPr>
              <a:t>07</a:t>
            </a:r>
            <a:endParaRPr sz="2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Conclusiones</a:t>
            </a:r>
            <a:endParaRPr sz="1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8770">
              <a:lnSpc>
                <a:spcPct val="100000"/>
              </a:lnSpc>
              <a:spcBef>
                <a:spcPts val="100"/>
              </a:spcBef>
            </a:pPr>
            <a:r>
              <a:rPr spc="-200" dirty="0"/>
              <a:t>Inserción</a:t>
            </a:r>
            <a:r>
              <a:rPr spc="-305" dirty="0"/>
              <a:t> </a:t>
            </a:r>
            <a:r>
              <a:rPr spc="-135" dirty="0"/>
              <a:t>y</a:t>
            </a:r>
            <a:r>
              <a:rPr spc="-305" dirty="0"/>
              <a:t> </a:t>
            </a:r>
            <a:r>
              <a:rPr spc="-190" dirty="0"/>
              <a:t>Escalabilidad</a:t>
            </a:r>
            <a:r>
              <a:rPr spc="-300" dirty="0"/>
              <a:t> </a:t>
            </a:r>
            <a:r>
              <a:rPr spc="-180" dirty="0"/>
              <a:t>en</a:t>
            </a:r>
            <a:r>
              <a:rPr spc="-305" dirty="0"/>
              <a:t> </a:t>
            </a:r>
            <a:r>
              <a:rPr spc="-285" dirty="0"/>
              <a:t>B+</a:t>
            </a:r>
          </a:p>
        </p:txBody>
      </p:sp>
      <p:sp>
        <p:nvSpPr>
          <p:cNvPr id="4" name="object 4"/>
          <p:cNvSpPr/>
          <p:nvPr/>
        </p:nvSpPr>
        <p:spPr>
          <a:xfrm>
            <a:off x="3593700" y="939800"/>
            <a:ext cx="5740400" cy="3200400"/>
          </a:xfrm>
          <a:custGeom>
            <a:avLst/>
            <a:gdLst/>
            <a:ahLst/>
            <a:cxnLst/>
            <a:rect l="l" t="t" r="r" b="b"/>
            <a:pathLst>
              <a:path w="5740400" h="3200400">
                <a:moveTo>
                  <a:pt x="5638786" y="3200399"/>
                </a:moveTo>
                <a:lnTo>
                  <a:pt x="101612" y="3200399"/>
                </a:lnTo>
                <a:lnTo>
                  <a:pt x="62060" y="3192414"/>
                </a:lnTo>
                <a:lnTo>
                  <a:pt x="29761" y="3170638"/>
                </a:lnTo>
                <a:lnTo>
                  <a:pt x="7985" y="3138339"/>
                </a:lnTo>
                <a:lnTo>
                  <a:pt x="0" y="3098786"/>
                </a:lnTo>
                <a:lnTo>
                  <a:pt x="0" y="101612"/>
                </a:lnTo>
                <a:lnTo>
                  <a:pt x="7990" y="62076"/>
                </a:lnTo>
                <a:lnTo>
                  <a:pt x="29775" y="29775"/>
                </a:lnTo>
                <a:lnTo>
                  <a:pt x="62076" y="7990"/>
                </a:lnTo>
                <a:lnTo>
                  <a:pt x="101612" y="0"/>
                </a:lnTo>
                <a:lnTo>
                  <a:pt x="5638786" y="0"/>
                </a:lnTo>
                <a:lnTo>
                  <a:pt x="5678339" y="7985"/>
                </a:lnTo>
                <a:lnTo>
                  <a:pt x="5710638" y="29761"/>
                </a:lnTo>
                <a:lnTo>
                  <a:pt x="5732414" y="62060"/>
                </a:lnTo>
                <a:lnTo>
                  <a:pt x="5740399" y="101612"/>
                </a:lnTo>
                <a:lnTo>
                  <a:pt x="5740399" y="3098786"/>
                </a:lnTo>
                <a:lnTo>
                  <a:pt x="5732414" y="3138339"/>
                </a:lnTo>
                <a:lnTo>
                  <a:pt x="5710638" y="3170638"/>
                </a:lnTo>
                <a:lnTo>
                  <a:pt x="5678339" y="3192414"/>
                </a:lnTo>
                <a:lnTo>
                  <a:pt x="5638786" y="3200399"/>
                </a:lnTo>
                <a:close/>
              </a:path>
            </a:pathLst>
          </a:custGeom>
          <a:solidFill>
            <a:srgbClr val="3976B8">
              <a:alpha val="94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772" y="942290"/>
            <a:ext cx="12028170" cy="10712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6215" algn="ctr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EAEAEA"/>
                </a:solidFill>
                <a:latin typeface="Arial Black"/>
                <a:cs typeface="Arial Black"/>
              </a:rPr>
              <a:t>Inserción</a:t>
            </a:r>
            <a:endParaRPr sz="2000">
              <a:latin typeface="Arial Black"/>
              <a:cs typeface="Arial Black"/>
            </a:endParaRPr>
          </a:p>
          <a:p>
            <a:pPr marL="2326640" marR="5080" indent="-2314575">
              <a:lnSpc>
                <a:spcPct val="120000"/>
              </a:lnSpc>
              <a:spcBef>
                <a:spcPts val="1800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Similar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al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árbol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B,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pero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al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dividir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interno,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clave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sube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al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padre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b="1" dirty="0">
                <a:solidFill>
                  <a:srgbClr val="57AEFF"/>
                </a:solidFill>
                <a:latin typeface="Arial"/>
                <a:cs typeface="Arial"/>
              </a:rPr>
              <a:t>copia</a:t>
            </a:r>
            <a:r>
              <a:rPr sz="1400" b="1" spc="-15" dirty="0">
                <a:solidFill>
                  <a:srgbClr val="57AEFF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clave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mínima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del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nuevo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derechouna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página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se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encuentra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llena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(m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=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2d)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donde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m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claves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o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número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elementos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orden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del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árbol.</a:t>
            </a:r>
            <a:endParaRPr sz="1400">
              <a:latin typeface="Arial MT"/>
              <a:cs typeface="Arial MT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9750" y="2336600"/>
            <a:ext cx="7760524" cy="395414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8373599" y="2719113"/>
            <a:ext cx="3086735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Insertar(x)</a:t>
            </a:r>
            <a:endParaRPr sz="1400">
              <a:latin typeface="Arial MT"/>
              <a:cs typeface="Arial MT"/>
            </a:endParaRPr>
          </a:p>
          <a:p>
            <a:pPr marL="111125" marR="665480">
              <a:lnSpc>
                <a:spcPct val="100000"/>
              </a:lnSpc>
            </a:pP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hoja</a:t>
            </a:r>
            <a:r>
              <a:rPr sz="1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←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BuscarHoja(x)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insertar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x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la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hoja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orden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si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la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hoja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no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se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desborda</a:t>
            </a:r>
            <a:endParaRPr sz="1400">
              <a:latin typeface="Arial MT"/>
              <a:cs typeface="Arial MT"/>
            </a:endParaRPr>
          </a:p>
          <a:p>
            <a:pPr marL="111125" marR="2019935" indent="295275">
              <a:lnSpc>
                <a:spcPct val="100000"/>
              </a:lnSpc>
            </a:pP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terminar 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sino</a:t>
            </a:r>
            <a:endParaRPr sz="1400">
              <a:latin typeface="Arial MT"/>
              <a:cs typeface="Arial MT"/>
            </a:endParaRPr>
          </a:p>
          <a:p>
            <a:pPr marL="406400">
              <a:lnSpc>
                <a:spcPct val="100000"/>
              </a:lnSpc>
            </a:pP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dividir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hoja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dos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hojas</a:t>
            </a:r>
            <a:endParaRPr sz="1400">
              <a:latin typeface="Arial MT"/>
              <a:cs typeface="Arial MT"/>
            </a:endParaRPr>
          </a:p>
          <a:p>
            <a:pPr marL="12700" marR="172720" indent="393700">
              <a:lnSpc>
                <a:spcPct val="100000"/>
              </a:lnSpc>
            </a:pP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mover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mitad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claves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la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hoja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nueva</a:t>
            </a:r>
            <a:endParaRPr sz="1400">
              <a:latin typeface="Arial MT"/>
              <a:cs typeface="Arial MT"/>
            </a:endParaRPr>
          </a:p>
          <a:p>
            <a:pPr marL="12700" marR="5080" indent="393700">
              <a:lnSpc>
                <a:spcPct val="100000"/>
              </a:lnSpc>
            </a:pP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promover</a:t>
            </a:r>
            <a:r>
              <a:rPr sz="1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clave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del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medio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FFFFFF"/>
                </a:solidFill>
                <a:latin typeface="Arial MT"/>
                <a:cs typeface="Arial MT"/>
              </a:rPr>
              <a:t>al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nodo </a:t>
            </a: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padre</a:t>
            </a:r>
            <a:endParaRPr sz="1400">
              <a:latin typeface="Arial MT"/>
              <a:cs typeface="Arial MT"/>
            </a:endParaRPr>
          </a:p>
          <a:p>
            <a:pPr marL="406400">
              <a:lnSpc>
                <a:spcPct val="100000"/>
              </a:lnSpc>
            </a:pPr>
            <a:r>
              <a:rPr sz="1400" spc="-10" dirty="0">
                <a:solidFill>
                  <a:srgbClr val="FFFFFF"/>
                </a:solidFill>
                <a:latin typeface="Arial MT"/>
                <a:cs typeface="Arial MT"/>
              </a:rPr>
              <a:t>PropagarDivisiones(padre)</a:t>
            </a:r>
            <a:endParaRPr sz="1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86592" y="226059"/>
            <a:ext cx="30194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0" dirty="0"/>
              <a:t>Búsqueda</a:t>
            </a:r>
            <a:r>
              <a:rPr spc="-290" dirty="0"/>
              <a:t> </a:t>
            </a:r>
            <a:r>
              <a:rPr spc="-180" dirty="0"/>
              <a:t>en</a:t>
            </a:r>
            <a:r>
              <a:rPr spc="-290" dirty="0"/>
              <a:t> </a:t>
            </a:r>
            <a:r>
              <a:rPr spc="-285" dirty="0"/>
              <a:t>B+</a:t>
            </a:r>
          </a:p>
        </p:txBody>
      </p:sp>
      <p:sp>
        <p:nvSpPr>
          <p:cNvPr id="4" name="object 4"/>
          <p:cNvSpPr/>
          <p:nvPr/>
        </p:nvSpPr>
        <p:spPr>
          <a:xfrm>
            <a:off x="393700" y="2159000"/>
            <a:ext cx="5740400" cy="3200400"/>
          </a:xfrm>
          <a:custGeom>
            <a:avLst/>
            <a:gdLst/>
            <a:ahLst/>
            <a:cxnLst/>
            <a:rect l="l" t="t" r="r" b="b"/>
            <a:pathLst>
              <a:path w="5740400" h="3200400">
                <a:moveTo>
                  <a:pt x="5638786" y="3200399"/>
                </a:moveTo>
                <a:lnTo>
                  <a:pt x="101612" y="3200399"/>
                </a:lnTo>
                <a:lnTo>
                  <a:pt x="62060" y="3192414"/>
                </a:lnTo>
                <a:lnTo>
                  <a:pt x="29761" y="3170638"/>
                </a:lnTo>
                <a:lnTo>
                  <a:pt x="7985" y="3138339"/>
                </a:lnTo>
                <a:lnTo>
                  <a:pt x="0" y="3098786"/>
                </a:lnTo>
                <a:lnTo>
                  <a:pt x="0" y="101612"/>
                </a:lnTo>
                <a:lnTo>
                  <a:pt x="7990" y="62076"/>
                </a:lnTo>
                <a:lnTo>
                  <a:pt x="29775" y="29775"/>
                </a:lnTo>
                <a:lnTo>
                  <a:pt x="62076" y="7990"/>
                </a:lnTo>
                <a:lnTo>
                  <a:pt x="101612" y="0"/>
                </a:lnTo>
                <a:lnTo>
                  <a:pt x="5638786" y="0"/>
                </a:lnTo>
                <a:lnTo>
                  <a:pt x="5678339" y="7985"/>
                </a:lnTo>
                <a:lnTo>
                  <a:pt x="5710638" y="29761"/>
                </a:lnTo>
                <a:lnTo>
                  <a:pt x="5732414" y="62060"/>
                </a:lnTo>
                <a:lnTo>
                  <a:pt x="5740399" y="101612"/>
                </a:lnTo>
                <a:lnTo>
                  <a:pt x="5740399" y="3098786"/>
                </a:lnTo>
                <a:lnTo>
                  <a:pt x="5732414" y="3138339"/>
                </a:lnTo>
                <a:lnTo>
                  <a:pt x="5710638" y="3170638"/>
                </a:lnTo>
                <a:lnTo>
                  <a:pt x="5678339" y="3192414"/>
                </a:lnTo>
                <a:lnTo>
                  <a:pt x="5638786" y="3200399"/>
                </a:lnTo>
                <a:close/>
              </a:path>
            </a:pathLst>
          </a:custGeom>
          <a:solidFill>
            <a:srgbClr val="3976B8">
              <a:alpha val="94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53531" y="657809"/>
            <a:ext cx="4920615" cy="404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91639" marR="1746885" indent="85090">
              <a:lnSpc>
                <a:spcPct val="120000"/>
              </a:lnSpc>
              <a:spcBef>
                <a:spcPts val="100"/>
              </a:spcBef>
            </a:pPr>
            <a:r>
              <a:rPr sz="2000" spc="-40" dirty="0">
                <a:solidFill>
                  <a:srgbClr val="EAEAEA"/>
                </a:solidFill>
                <a:latin typeface="Arial Black"/>
                <a:cs typeface="Arial Black"/>
              </a:rPr>
              <a:t>Buscar(x) </a:t>
            </a:r>
            <a:r>
              <a:rPr sz="2000" spc="-90" dirty="0">
                <a:solidFill>
                  <a:srgbClr val="EAEAEA"/>
                </a:solidFill>
                <a:latin typeface="Arial Black"/>
                <a:cs typeface="Arial Black"/>
              </a:rPr>
              <a:t>nodo</a:t>
            </a:r>
            <a:r>
              <a:rPr sz="2000" spc="-20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dirty="0">
                <a:solidFill>
                  <a:srgbClr val="EAEAEA"/>
                </a:solidFill>
                <a:latin typeface="Arial Black"/>
                <a:cs typeface="Arial Black"/>
              </a:rPr>
              <a:t>←</a:t>
            </a:r>
            <a:r>
              <a:rPr sz="2000" spc="-19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raiz</a:t>
            </a:r>
            <a:endParaRPr sz="2000">
              <a:latin typeface="Arial Black"/>
              <a:cs typeface="Arial Black"/>
            </a:endParaRPr>
          </a:p>
          <a:p>
            <a:pPr marL="297180" marR="5080" indent="490220">
              <a:lnSpc>
                <a:spcPct val="120000"/>
              </a:lnSpc>
            </a:pPr>
            <a:r>
              <a:rPr sz="2000" spc="-120" dirty="0">
                <a:solidFill>
                  <a:srgbClr val="EAEAEA"/>
                </a:solidFill>
                <a:latin typeface="Arial Black"/>
                <a:cs typeface="Arial Black"/>
              </a:rPr>
              <a:t>mientras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0" dirty="0">
                <a:solidFill>
                  <a:srgbClr val="EAEAEA"/>
                </a:solidFill>
                <a:latin typeface="Arial Black"/>
                <a:cs typeface="Arial Black"/>
              </a:rPr>
              <a:t>nodo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0" dirty="0">
                <a:solidFill>
                  <a:srgbClr val="EAEAEA"/>
                </a:solidFill>
                <a:latin typeface="Arial Black"/>
                <a:cs typeface="Arial Black"/>
              </a:rPr>
              <a:t>no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20" dirty="0">
                <a:solidFill>
                  <a:srgbClr val="EAEAEA"/>
                </a:solidFill>
                <a:latin typeface="Arial Black"/>
                <a:cs typeface="Arial Black"/>
              </a:rPr>
              <a:t>sea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0" dirty="0">
                <a:solidFill>
                  <a:srgbClr val="EAEAEA"/>
                </a:solidFill>
                <a:latin typeface="Arial Black"/>
                <a:cs typeface="Arial Black"/>
              </a:rPr>
              <a:t>hoja </a:t>
            </a:r>
            <a:r>
              <a:rPr sz="2000" spc="-125" dirty="0">
                <a:solidFill>
                  <a:srgbClr val="EAEAEA"/>
                </a:solidFill>
                <a:latin typeface="Arial Black"/>
                <a:cs typeface="Arial Black"/>
              </a:rPr>
              <a:t>encontrar</a:t>
            </a:r>
            <a:r>
              <a:rPr sz="2000" spc="-19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10" dirty="0">
                <a:solidFill>
                  <a:srgbClr val="EAEAEA"/>
                </a:solidFill>
                <a:latin typeface="Arial Black"/>
                <a:cs typeface="Arial Black"/>
              </a:rPr>
              <a:t>el</a:t>
            </a:r>
            <a:r>
              <a:rPr sz="2000" spc="-19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puntero</a:t>
            </a:r>
            <a:r>
              <a:rPr sz="2000" spc="-19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del</a:t>
            </a:r>
            <a:r>
              <a:rPr sz="2000" spc="-19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70" dirty="0">
                <a:solidFill>
                  <a:srgbClr val="EAEAEA"/>
                </a:solidFill>
                <a:latin typeface="Arial Black"/>
                <a:cs typeface="Arial Black"/>
              </a:rPr>
              <a:t>hijo</a:t>
            </a:r>
            <a:r>
              <a:rPr sz="2000" spc="-19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00" dirty="0">
                <a:solidFill>
                  <a:srgbClr val="EAEAEA"/>
                </a:solidFill>
                <a:latin typeface="Arial Black"/>
                <a:cs typeface="Arial Black"/>
              </a:rPr>
              <a:t>donde</a:t>
            </a:r>
            <a:r>
              <a:rPr sz="2000" spc="-19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50" dirty="0">
                <a:solidFill>
                  <a:srgbClr val="EAEAEA"/>
                </a:solidFill>
                <a:latin typeface="Arial Black"/>
                <a:cs typeface="Arial Black"/>
              </a:rPr>
              <a:t>x</a:t>
            </a:r>
            <a:endParaRPr sz="2000">
              <a:latin typeface="Arial Black"/>
              <a:cs typeface="Arial Black"/>
            </a:endParaRPr>
          </a:p>
          <a:p>
            <a:pPr marL="1717039">
              <a:lnSpc>
                <a:spcPct val="100000"/>
              </a:lnSpc>
              <a:spcBef>
                <a:spcPts val="480"/>
              </a:spcBef>
            </a:pP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debe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0" dirty="0">
                <a:solidFill>
                  <a:srgbClr val="EAEAEA"/>
                </a:solidFill>
                <a:latin typeface="Arial Black"/>
                <a:cs typeface="Arial Black"/>
              </a:rPr>
              <a:t>estar</a:t>
            </a:r>
            <a:endParaRPr sz="2000">
              <a:latin typeface="Arial Black"/>
              <a:cs typeface="Arial Black"/>
            </a:endParaRPr>
          </a:p>
          <a:p>
            <a:pPr marL="12700" marR="66040" indent="522605">
              <a:lnSpc>
                <a:spcPct val="120000"/>
              </a:lnSpc>
            </a:pPr>
            <a:r>
              <a:rPr sz="2000" spc="-90" dirty="0">
                <a:solidFill>
                  <a:srgbClr val="EAEAEA"/>
                </a:solidFill>
                <a:latin typeface="Arial Black"/>
                <a:cs typeface="Arial Black"/>
              </a:rPr>
              <a:t>nodo</a:t>
            </a:r>
            <a:r>
              <a:rPr sz="2000" spc="-19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dirty="0">
                <a:solidFill>
                  <a:srgbClr val="EAEAEA"/>
                </a:solidFill>
                <a:latin typeface="Arial Black"/>
                <a:cs typeface="Arial Black"/>
              </a:rPr>
              <a:t>←</a:t>
            </a:r>
            <a:r>
              <a:rPr sz="2000" spc="-19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puntero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50" dirty="0">
                <a:solidFill>
                  <a:srgbClr val="EAEAEA"/>
                </a:solidFill>
                <a:latin typeface="Arial Black"/>
                <a:cs typeface="Arial Black"/>
              </a:rPr>
              <a:t>correspondiente </a:t>
            </a: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en</a:t>
            </a:r>
            <a:r>
              <a:rPr sz="2000" spc="-20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00" dirty="0">
                <a:solidFill>
                  <a:srgbClr val="EAEAEA"/>
                </a:solidFill>
                <a:latin typeface="Arial Black"/>
                <a:cs typeface="Arial Black"/>
              </a:rPr>
              <a:t>la</a:t>
            </a:r>
            <a:r>
              <a:rPr sz="2000" spc="-19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80" dirty="0">
                <a:solidFill>
                  <a:srgbClr val="EAEAEA"/>
                </a:solidFill>
                <a:latin typeface="Arial Black"/>
                <a:cs typeface="Arial Black"/>
              </a:rPr>
              <a:t>hoja,</a:t>
            </a:r>
            <a:r>
              <a:rPr sz="2000" spc="-20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55" dirty="0">
                <a:solidFill>
                  <a:srgbClr val="EAEAEA"/>
                </a:solidFill>
                <a:latin typeface="Arial Black"/>
                <a:cs typeface="Arial Black"/>
              </a:rPr>
              <a:t>buscar</a:t>
            </a:r>
            <a:r>
              <a:rPr sz="2000" spc="-19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20" dirty="0">
                <a:solidFill>
                  <a:srgbClr val="EAEAEA"/>
                </a:solidFill>
                <a:latin typeface="Arial Black"/>
                <a:cs typeface="Arial Black"/>
              </a:rPr>
              <a:t>x</a:t>
            </a:r>
            <a:r>
              <a:rPr sz="2000" spc="-20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en</a:t>
            </a:r>
            <a:r>
              <a:rPr sz="2000" spc="-19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00" dirty="0">
                <a:solidFill>
                  <a:srgbClr val="EAEAEA"/>
                </a:solidFill>
                <a:latin typeface="Arial Black"/>
                <a:cs typeface="Arial Black"/>
              </a:rPr>
              <a:t>la</a:t>
            </a:r>
            <a:r>
              <a:rPr sz="2000" spc="-19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40" dirty="0">
                <a:solidFill>
                  <a:srgbClr val="EAEAEA"/>
                </a:solidFill>
                <a:latin typeface="Arial Black"/>
                <a:cs typeface="Arial Black"/>
              </a:rPr>
              <a:t>lista</a:t>
            </a:r>
            <a:r>
              <a:rPr sz="2000" spc="-20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de</a:t>
            </a:r>
            <a:r>
              <a:rPr sz="2000" spc="-19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40" dirty="0">
                <a:solidFill>
                  <a:srgbClr val="EAEAEA"/>
                </a:solidFill>
                <a:latin typeface="Arial Black"/>
                <a:cs typeface="Arial Black"/>
              </a:rPr>
              <a:t>claves</a:t>
            </a:r>
            <a:endParaRPr sz="2000">
              <a:latin typeface="Arial Black"/>
              <a:cs typeface="Arial Black"/>
            </a:endParaRPr>
          </a:p>
          <a:p>
            <a:pPr marL="1307465" marR="1016000" indent="631825">
              <a:lnSpc>
                <a:spcPct val="120000"/>
              </a:lnSpc>
            </a:pPr>
            <a:r>
              <a:rPr sz="2000" spc="-160" dirty="0">
                <a:solidFill>
                  <a:srgbClr val="EAEAEA"/>
                </a:solidFill>
                <a:latin typeface="Arial Black"/>
                <a:cs typeface="Arial Black"/>
              </a:rPr>
              <a:t>si</a:t>
            </a:r>
            <a:r>
              <a:rPr sz="2000" spc="-204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20" dirty="0">
                <a:solidFill>
                  <a:srgbClr val="EAEAEA"/>
                </a:solidFill>
                <a:latin typeface="Arial Black"/>
                <a:cs typeface="Arial Black"/>
              </a:rPr>
              <a:t>x</a:t>
            </a:r>
            <a:r>
              <a:rPr sz="2000" spc="-204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0" dirty="0">
                <a:solidFill>
                  <a:srgbClr val="EAEAEA"/>
                </a:solidFill>
                <a:latin typeface="Arial Black"/>
                <a:cs typeface="Arial Black"/>
              </a:rPr>
              <a:t>esta </a:t>
            </a:r>
            <a:r>
              <a:rPr sz="2000" spc="-105" dirty="0">
                <a:solidFill>
                  <a:srgbClr val="EAEAEA"/>
                </a:solidFill>
                <a:latin typeface="Arial Black"/>
                <a:cs typeface="Arial Black"/>
              </a:rPr>
              <a:t>devolver</a:t>
            </a:r>
            <a:r>
              <a:rPr sz="2000" spc="-16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20" dirty="0">
                <a:solidFill>
                  <a:srgbClr val="EAEAEA"/>
                </a:solidFill>
                <a:latin typeface="Arial Black"/>
                <a:cs typeface="Arial Black"/>
              </a:rPr>
              <a:t>encontrado</a:t>
            </a:r>
            <a:endParaRPr sz="2000">
              <a:latin typeface="Arial Black"/>
              <a:cs typeface="Arial Black"/>
            </a:endParaRPr>
          </a:p>
          <a:p>
            <a:pPr marL="2165985">
              <a:lnSpc>
                <a:spcPct val="100000"/>
              </a:lnSpc>
              <a:spcBef>
                <a:spcPts val="480"/>
              </a:spcBef>
            </a:pPr>
            <a:r>
              <a:rPr sz="2000" spc="-20" dirty="0">
                <a:solidFill>
                  <a:srgbClr val="EAEAEA"/>
                </a:solidFill>
                <a:latin typeface="Arial Black"/>
                <a:cs typeface="Arial Black"/>
              </a:rPr>
              <a:t>sino</a:t>
            </a:r>
            <a:endParaRPr sz="2000">
              <a:latin typeface="Arial Black"/>
              <a:cs typeface="Arial Black"/>
            </a:endParaRPr>
          </a:p>
          <a:p>
            <a:pPr marL="1117600">
              <a:lnSpc>
                <a:spcPct val="100000"/>
              </a:lnSpc>
              <a:spcBef>
                <a:spcPts val="480"/>
              </a:spcBef>
            </a:pPr>
            <a:r>
              <a:rPr sz="2000" spc="-105" dirty="0">
                <a:solidFill>
                  <a:srgbClr val="EAEAEA"/>
                </a:solidFill>
                <a:latin typeface="Arial Black"/>
                <a:cs typeface="Arial Black"/>
              </a:rPr>
              <a:t>devolver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0" dirty="0">
                <a:solidFill>
                  <a:srgbClr val="EAEAEA"/>
                </a:solidFill>
                <a:latin typeface="Arial Black"/>
                <a:cs typeface="Arial Black"/>
              </a:rPr>
              <a:t>no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EAEAEA"/>
                </a:solidFill>
                <a:latin typeface="Arial Black"/>
                <a:cs typeface="Arial Black"/>
              </a:rPr>
              <a:t>encontrado</a:t>
            </a:r>
            <a:endParaRPr sz="2000">
              <a:latin typeface="Arial Black"/>
              <a:cs typeface="Arial Black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5854602" y="1803025"/>
            <a:ext cx="6083935" cy="3556635"/>
            <a:chOff x="5854602" y="1803025"/>
            <a:chExt cx="6083935" cy="3556635"/>
          </a:xfrm>
        </p:grpSpPr>
        <p:sp>
          <p:nvSpPr>
            <p:cNvPr id="7" name="object 7"/>
            <p:cNvSpPr/>
            <p:nvPr/>
          </p:nvSpPr>
          <p:spPr>
            <a:xfrm>
              <a:off x="6197600" y="2158999"/>
              <a:ext cx="5740400" cy="3200400"/>
            </a:xfrm>
            <a:custGeom>
              <a:avLst/>
              <a:gdLst/>
              <a:ahLst/>
              <a:cxnLst/>
              <a:rect l="l" t="t" r="r" b="b"/>
              <a:pathLst>
                <a:path w="5740400" h="3200400">
                  <a:moveTo>
                    <a:pt x="5638786" y="3200399"/>
                  </a:moveTo>
                  <a:lnTo>
                    <a:pt x="101612" y="3200399"/>
                  </a:lnTo>
                  <a:lnTo>
                    <a:pt x="62060" y="3192414"/>
                  </a:lnTo>
                  <a:lnTo>
                    <a:pt x="29761" y="3170638"/>
                  </a:lnTo>
                  <a:lnTo>
                    <a:pt x="7985" y="3138339"/>
                  </a:lnTo>
                  <a:lnTo>
                    <a:pt x="0" y="3098786"/>
                  </a:lnTo>
                  <a:lnTo>
                    <a:pt x="0" y="101612"/>
                  </a:lnTo>
                  <a:lnTo>
                    <a:pt x="7990" y="62076"/>
                  </a:lnTo>
                  <a:lnTo>
                    <a:pt x="29775" y="29775"/>
                  </a:lnTo>
                  <a:lnTo>
                    <a:pt x="62076" y="7990"/>
                  </a:lnTo>
                  <a:lnTo>
                    <a:pt x="101612" y="0"/>
                  </a:lnTo>
                  <a:lnTo>
                    <a:pt x="5638786" y="0"/>
                  </a:lnTo>
                  <a:lnTo>
                    <a:pt x="5678339" y="7985"/>
                  </a:lnTo>
                  <a:lnTo>
                    <a:pt x="5710638" y="29761"/>
                  </a:lnTo>
                  <a:lnTo>
                    <a:pt x="5732414" y="62060"/>
                  </a:lnTo>
                  <a:lnTo>
                    <a:pt x="5740399" y="101612"/>
                  </a:lnTo>
                  <a:lnTo>
                    <a:pt x="5740399" y="3098786"/>
                  </a:lnTo>
                  <a:lnTo>
                    <a:pt x="5732414" y="3138339"/>
                  </a:lnTo>
                  <a:lnTo>
                    <a:pt x="5710638" y="3170638"/>
                  </a:lnTo>
                  <a:lnTo>
                    <a:pt x="5678339" y="3192414"/>
                  </a:lnTo>
                  <a:lnTo>
                    <a:pt x="5638786" y="3200399"/>
                  </a:lnTo>
                  <a:close/>
                </a:path>
              </a:pathLst>
            </a:custGeom>
            <a:solidFill>
              <a:srgbClr val="3976B8">
                <a:alpha val="94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854602" y="1803025"/>
              <a:ext cx="5994400" cy="255498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98625">
              <a:lnSpc>
                <a:spcPct val="100000"/>
              </a:lnSpc>
              <a:spcBef>
                <a:spcPts val="100"/>
              </a:spcBef>
            </a:pPr>
            <a:r>
              <a:rPr spc="-190" dirty="0"/>
              <a:t>Búsqueda</a:t>
            </a:r>
            <a:r>
              <a:rPr spc="-290" dirty="0"/>
              <a:t> </a:t>
            </a:r>
            <a:r>
              <a:rPr spc="-180" dirty="0"/>
              <a:t>en</a:t>
            </a:r>
            <a:r>
              <a:rPr spc="-290" dirty="0"/>
              <a:t> </a:t>
            </a:r>
            <a:r>
              <a:rPr spc="-285" dirty="0"/>
              <a:t>B+</a:t>
            </a:r>
          </a:p>
        </p:txBody>
      </p:sp>
      <p:sp>
        <p:nvSpPr>
          <p:cNvPr id="4" name="object 4"/>
          <p:cNvSpPr/>
          <p:nvPr/>
        </p:nvSpPr>
        <p:spPr>
          <a:xfrm>
            <a:off x="393700" y="899249"/>
            <a:ext cx="5740400" cy="4457065"/>
          </a:xfrm>
          <a:custGeom>
            <a:avLst/>
            <a:gdLst/>
            <a:ahLst/>
            <a:cxnLst/>
            <a:rect l="l" t="t" r="r" b="b"/>
            <a:pathLst>
              <a:path w="5740400" h="4457065">
                <a:moveTo>
                  <a:pt x="5638786" y="4456556"/>
                </a:moveTo>
                <a:lnTo>
                  <a:pt x="101612" y="4456556"/>
                </a:lnTo>
                <a:lnTo>
                  <a:pt x="62060" y="4445437"/>
                </a:lnTo>
                <a:lnTo>
                  <a:pt x="29761" y="4415113"/>
                </a:lnTo>
                <a:lnTo>
                  <a:pt x="7985" y="4370137"/>
                </a:lnTo>
                <a:lnTo>
                  <a:pt x="0" y="4315060"/>
                </a:lnTo>
                <a:lnTo>
                  <a:pt x="0" y="141496"/>
                </a:lnTo>
                <a:lnTo>
                  <a:pt x="7990" y="86441"/>
                </a:lnTo>
                <a:lnTo>
                  <a:pt x="29775" y="41462"/>
                </a:lnTo>
                <a:lnTo>
                  <a:pt x="62076" y="11126"/>
                </a:lnTo>
                <a:lnTo>
                  <a:pt x="101612" y="0"/>
                </a:lnTo>
                <a:lnTo>
                  <a:pt x="5638786" y="0"/>
                </a:lnTo>
                <a:lnTo>
                  <a:pt x="5678339" y="11119"/>
                </a:lnTo>
                <a:lnTo>
                  <a:pt x="5710638" y="41443"/>
                </a:lnTo>
                <a:lnTo>
                  <a:pt x="5732414" y="86419"/>
                </a:lnTo>
                <a:lnTo>
                  <a:pt x="5740399" y="141496"/>
                </a:lnTo>
                <a:lnTo>
                  <a:pt x="5740399" y="4315060"/>
                </a:lnTo>
                <a:lnTo>
                  <a:pt x="5732414" y="4370137"/>
                </a:lnTo>
                <a:lnTo>
                  <a:pt x="5710638" y="4415113"/>
                </a:lnTo>
                <a:lnTo>
                  <a:pt x="5678339" y="4445437"/>
                </a:lnTo>
                <a:lnTo>
                  <a:pt x="5638786" y="4456556"/>
                </a:lnTo>
                <a:close/>
              </a:path>
            </a:pathLst>
          </a:custGeom>
          <a:solidFill>
            <a:srgbClr val="3976B8">
              <a:alpha val="94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97052" y="840689"/>
            <a:ext cx="5257165" cy="3683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 algn="ctr">
              <a:lnSpc>
                <a:spcPct val="120000"/>
              </a:lnSpc>
              <a:spcBef>
                <a:spcPts val="100"/>
              </a:spcBef>
            </a:pPr>
            <a:r>
              <a:rPr sz="2000" spc="-210" dirty="0">
                <a:solidFill>
                  <a:srgbClr val="EAEAEA"/>
                </a:solidFill>
                <a:latin typeface="Arial Black"/>
                <a:cs typeface="Arial Black"/>
              </a:rPr>
              <a:t>Bases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de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55" dirty="0">
                <a:solidFill>
                  <a:srgbClr val="EAEAEA"/>
                </a:solidFill>
                <a:latin typeface="Arial Black"/>
                <a:cs typeface="Arial Black"/>
              </a:rPr>
              <a:t>datos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70" dirty="0">
                <a:solidFill>
                  <a:srgbClr val="EAEAEA"/>
                </a:solidFill>
                <a:latin typeface="Arial Black"/>
                <a:cs typeface="Arial Black"/>
              </a:rPr>
              <a:t>NoSQL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y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60" dirty="0">
                <a:solidFill>
                  <a:srgbClr val="EAEAEA"/>
                </a:solidFill>
                <a:latin typeface="Arial Black"/>
                <a:cs typeface="Arial Black"/>
              </a:rPr>
              <a:t>NewSQL: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EAEAEA"/>
                </a:solidFill>
                <a:latin typeface="Arial Black"/>
                <a:cs typeface="Arial Black"/>
              </a:rPr>
              <a:t>Los </a:t>
            </a:r>
            <a:r>
              <a:rPr sz="2000" spc="-125" dirty="0">
                <a:solidFill>
                  <a:srgbClr val="EAEAEA"/>
                </a:solidFill>
                <a:latin typeface="Arial Black"/>
                <a:cs typeface="Arial Black"/>
              </a:rPr>
              <a:t>árboles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B+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25" dirty="0">
                <a:solidFill>
                  <a:srgbClr val="EAEAEA"/>
                </a:solidFill>
                <a:latin typeface="Arial Black"/>
                <a:cs typeface="Arial Black"/>
              </a:rPr>
              <a:t>se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85" dirty="0">
                <a:solidFill>
                  <a:srgbClr val="EAEAEA"/>
                </a:solidFill>
                <a:latin typeface="Arial Black"/>
                <a:cs typeface="Arial Black"/>
              </a:rPr>
              <a:t>utilizan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en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90" dirty="0">
                <a:solidFill>
                  <a:srgbClr val="EAEAEA"/>
                </a:solidFill>
                <a:latin typeface="Arial Black"/>
                <a:cs typeface="Arial Black"/>
              </a:rPr>
              <a:t>bases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de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Black"/>
                <a:cs typeface="Arial Black"/>
              </a:rPr>
              <a:t>datos </a:t>
            </a:r>
            <a:r>
              <a:rPr sz="2000" spc="-170" dirty="0">
                <a:solidFill>
                  <a:srgbClr val="EAEAEA"/>
                </a:solidFill>
                <a:latin typeface="Arial Black"/>
                <a:cs typeface="Arial Black"/>
              </a:rPr>
              <a:t>NoSQL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40" dirty="0">
                <a:solidFill>
                  <a:srgbClr val="EAEAEA"/>
                </a:solidFill>
                <a:latin typeface="Arial Black"/>
                <a:cs typeface="Arial Black"/>
              </a:rPr>
              <a:t>(como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25" dirty="0">
                <a:solidFill>
                  <a:srgbClr val="EAEAEA"/>
                </a:solidFill>
                <a:latin typeface="Arial Black"/>
                <a:cs typeface="Arial Black"/>
              </a:rPr>
              <a:t>MongoDB)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y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85" dirty="0">
                <a:solidFill>
                  <a:srgbClr val="EAEAEA"/>
                </a:solidFill>
                <a:latin typeface="Arial Black"/>
                <a:cs typeface="Arial Black"/>
              </a:rPr>
              <a:t>NewSQL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45" dirty="0">
                <a:solidFill>
                  <a:srgbClr val="EAEAEA"/>
                </a:solidFill>
                <a:latin typeface="Arial Black"/>
                <a:cs typeface="Arial Black"/>
              </a:rPr>
              <a:t>(como </a:t>
            </a:r>
            <a:r>
              <a:rPr sz="2000" spc="-135" dirty="0">
                <a:solidFill>
                  <a:srgbClr val="EAEAEA"/>
                </a:solidFill>
                <a:latin typeface="Arial Black"/>
                <a:cs typeface="Arial Black"/>
              </a:rPr>
              <a:t>Google</a:t>
            </a:r>
            <a:r>
              <a:rPr sz="2000" spc="-16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10" dirty="0">
                <a:solidFill>
                  <a:srgbClr val="EAEAEA"/>
                </a:solidFill>
                <a:latin typeface="Arial Black"/>
                <a:cs typeface="Arial Black"/>
              </a:rPr>
              <a:t>Spanner)</a:t>
            </a:r>
            <a:r>
              <a:rPr sz="2000" spc="-16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5" dirty="0">
                <a:solidFill>
                  <a:srgbClr val="EAEAEA"/>
                </a:solidFill>
                <a:latin typeface="Arial Black"/>
                <a:cs typeface="Arial Black"/>
              </a:rPr>
              <a:t>para</a:t>
            </a:r>
            <a:r>
              <a:rPr sz="2000" spc="-16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5" dirty="0">
                <a:solidFill>
                  <a:srgbClr val="EAEAEA"/>
                </a:solidFill>
                <a:latin typeface="Arial Black"/>
                <a:cs typeface="Arial Black"/>
              </a:rPr>
              <a:t>gestionar</a:t>
            </a:r>
            <a:r>
              <a:rPr sz="2000" spc="-16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EAEAEA"/>
                </a:solidFill>
                <a:latin typeface="Arial Black"/>
                <a:cs typeface="Arial Black"/>
              </a:rPr>
              <a:t>la </a:t>
            </a:r>
            <a:r>
              <a:rPr sz="2000" spc="-140" dirty="0">
                <a:solidFill>
                  <a:srgbClr val="EAEAEA"/>
                </a:solidFill>
                <a:latin typeface="Arial Black"/>
                <a:cs typeface="Arial Black"/>
              </a:rPr>
              <a:t>indexación</a:t>
            </a:r>
            <a:r>
              <a:rPr sz="2000" spc="-16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y</a:t>
            </a:r>
            <a:r>
              <a:rPr sz="2000" spc="-16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14" dirty="0">
                <a:solidFill>
                  <a:srgbClr val="EAEAEA"/>
                </a:solidFill>
                <a:latin typeface="Arial Black"/>
                <a:cs typeface="Arial Black"/>
              </a:rPr>
              <a:t>realizar</a:t>
            </a:r>
            <a:r>
              <a:rPr sz="2000" spc="-160" dirty="0">
                <a:solidFill>
                  <a:srgbClr val="EAEAEA"/>
                </a:solidFill>
                <a:latin typeface="Arial Black"/>
                <a:cs typeface="Arial Black"/>
              </a:rPr>
              <a:t> consultas </a:t>
            </a:r>
            <a:r>
              <a:rPr sz="2000" spc="-114" dirty="0">
                <a:solidFill>
                  <a:srgbClr val="EAEAEA"/>
                </a:solidFill>
                <a:latin typeface="Arial Black"/>
                <a:cs typeface="Arial Black"/>
              </a:rPr>
              <a:t>complejas.</a:t>
            </a:r>
            <a:endParaRPr sz="2000">
              <a:latin typeface="Arial Black"/>
              <a:cs typeface="Arial Black"/>
            </a:endParaRPr>
          </a:p>
          <a:p>
            <a:pPr marL="41275" marR="33655" indent="-635" algn="ctr">
              <a:lnSpc>
                <a:spcPct val="120000"/>
              </a:lnSpc>
            </a:pPr>
            <a:r>
              <a:rPr sz="2000" spc="-145" dirty="0">
                <a:solidFill>
                  <a:srgbClr val="EAEAEA"/>
                </a:solidFill>
                <a:latin typeface="Arial Black"/>
                <a:cs typeface="Arial Black"/>
              </a:rPr>
              <a:t>Su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55" dirty="0">
                <a:solidFill>
                  <a:srgbClr val="EAEAEA"/>
                </a:solidFill>
                <a:latin typeface="Arial Black"/>
                <a:cs typeface="Arial Black"/>
              </a:rPr>
              <a:t>eﬁciencia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00" dirty="0">
                <a:solidFill>
                  <a:srgbClr val="EAEAEA"/>
                </a:solidFill>
                <a:latin typeface="Arial Black"/>
                <a:cs typeface="Arial Black"/>
              </a:rPr>
              <a:t>al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5" dirty="0">
                <a:solidFill>
                  <a:srgbClr val="EAEAEA"/>
                </a:solidFill>
                <a:latin typeface="Arial Black"/>
                <a:cs typeface="Arial Black"/>
              </a:rPr>
              <a:t>gestionar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Black"/>
                <a:cs typeface="Arial Black"/>
              </a:rPr>
              <a:t>grandes </a:t>
            </a:r>
            <a:r>
              <a:rPr sz="2000" spc="-125" dirty="0">
                <a:solidFill>
                  <a:srgbClr val="EAEAEA"/>
                </a:solidFill>
                <a:latin typeface="Arial Black"/>
                <a:cs typeface="Arial Black"/>
              </a:rPr>
              <a:t>volúmenes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de</a:t>
            </a:r>
            <a:r>
              <a:rPr sz="2000" spc="-17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55" dirty="0">
                <a:solidFill>
                  <a:srgbClr val="EAEAEA"/>
                </a:solidFill>
                <a:latin typeface="Arial Black"/>
                <a:cs typeface="Arial Black"/>
              </a:rPr>
              <a:t>datos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y</a:t>
            </a:r>
            <a:r>
              <a:rPr sz="2000" spc="-17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proporcionar</a:t>
            </a:r>
            <a:r>
              <a:rPr sz="2000" spc="-17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EAEAEA"/>
                </a:solidFill>
                <a:latin typeface="Arial Black"/>
                <a:cs typeface="Arial Black"/>
              </a:rPr>
              <a:t>un </a:t>
            </a:r>
            <a:r>
              <a:rPr sz="2000" spc="-240" dirty="0">
                <a:solidFill>
                  <a:srgbClr val="EAEAEA"/>
                </a:solidFill>
                <a:latin typeface="Arial Black"/>
                <a:cs typeface="Arial Black"/>
              </a:rPr>
              <a:t>acceso</a:t>
            </a:r>
            <a:r>
              <a:rPr sz="2000" spc="-18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EAEAEA"/>
                </a:solidFill>
                <a:latin typeface="Arial Black"/>
                <a:cs typeface="Arial Black"/>
              </a:rPr>
              <a:t>rápido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5" dirty="0">
                <a:solidFill>
                  <a:srgbClr val="EAEAEA"/>
                </a:solidFill>
                <a:latin typeface="Arial Black"/>
                <a:cs typeface="Arial Black"/>
              </a:rPr>
              <a:t>los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5" dirty="0">
                <a:solidFill>
                  <a:srgbClr val="EAEAEA"/>
                </a:solidFill>
                <a:latin typeface="Arial Black"/>
                <a:cs typeface="Arial Black"/>
              </a:rPr>
              <a:t>convierte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en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00" dirty="0">
                <a:solidFill>
                  <a:srgbClr val="EAEAEA"/>
                </a:solidFill>
                <a:latin typeface="Arial Black"/>
                <a:cs typeface="Arial Black"/>
              </a:rPr>
              <a:t>una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85" dirty="0">
                <a:solidFill>
                  <a:srgbClr val="EAEAEA"/>
                </a:solidFill>
                <a:latin typeface="Arial Black"/>
                <a:cs typeface="Arial Black"/>
              </a:rPr>
              <a:t>opción </a:t>
            </a:r>
            <a:r>
              <a:rPr sz="2000" spc="-80" dirty="0">
                <a:solidFill>
                  <a:srgbClr val="EAEAEA"/>
                </a:solidFill>
                <a:latin typeface="Arial Black"/>
                <a:cs typeface="Arial Black"/>
              </a:rPr>
              <a:t>popular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5" dirty="0">
                <a:solidFill>
                  <a:srgbClr val="EAEAEA"/>
                </a:solidFill>
                <a:latin typeface="Arial Black"/>
                <a:cs typeface="Arial Black"/>
              </a:rPr>
              <a:t>para</a:t>
            </a:r>
            <a:r>
              <a:rPr sz="2000" spc="-17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00" dirty="0">
                <a:solidFill>
                  <a:srgbClr val="EAEAEA"/>
                </a:solidFill>
                <a:latin typeface="Arial Black"/>
                <a:cs typeface="Arial Black"/>
              </a:rPr>
              <a:t>estos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sistemas</a:t>
            </a:r>
            <a:r>
              <a:rPr sz="2000" spc="-17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30" dirty="0">
                <a:solidFill>
                  <a:srgbClr val="EAEAEA"/>
                </a:solidFill>
                <a:latin typeface="Arial Black"/>
                <a:cs typeface="Arial Black"/>
              </a:rPr>
              <a:t>de</a:t>
            </a:r>
            <a:r>
              <a:rPr sz="2000" spc="-17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90" dirty="0">
                <a:solidFill>
                  <a:srgbClr val="EAEAEA"/>
                </a:solidFill>
                <a:latin typeface="Arial Black"/>
                <a:cs typeface="Arial Black"/>
              </a:rPr>
              <a:t>bases</a:t>
            </a:r>
            <a:r>
              <a:rPr sz="2000" spc="-17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EAEAEA"/>
                </a:solidFill>
                <a:latin typeface="Arial Black"/>
                <a:cs typeface="Arial Black"/>
              </a:rPr>
              <a:t>de </a:t>
            </a:r>
            <a:r>
              <a:rPr sz="2000" spc="-155" dirty="0">
                <a:solidFill>
                  <a:srgbClr val="EAEAEA"/>
                </a:solidFill>
                <a:latin typeface="Arial Black"/>
                <a:cs typeface="Arial Black"/>
              </a:rPr>
              <a:t>datos</a:t>
            </a:r>
            <a:r>
              <a:rPr sz="2000" spc="-170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Black"/>
                <a:cs typeface="Arial Black"/>
              </a:rPr>
              <a:t>modernos.</a:t>
            </a:r>
            <a:endParaRPr sz="2000">
              <a:latin typeface="Arial Black"/>
              <a:cs typeface="Arial Black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6177850" y="939750"/>
            <a:ext cx="5740400" cy="3200400"/>
            <a:chOff x="6177850" y="939750"/>
            <a:chExt cx="5740400" cy="3200400"/>
          </a:xfrm>
        </p:grpSpPr>
        <p:sp>
          <p:nvSpPr>
            <p:cNvPr id="7" name="object 7"/>
            <p:cNvSpPr/>
            <p:nvPr/>
          </p:nvSpPr>
          <p:spPr>
            <a:xfrm>
              <a:off x="6177850" y="939750"/>
              <a:ext cx="5740400" cy="3200400"/>
            </a:xfrm>
            <a:custGeom>
              <a:avLst/>
              <a:gdLst/>
              <a:ahLst/>
              <a:cxnLst/>
              <a:rect l="l" t="t" r="r" b="b"/>
              <a:pathLst>
                <a:path w="5740400" h="3200400">
                  <a:moveTo>
                    <a:pt x="5638786" y="3200399"/>
                  </a:moveTo>
                  <a:lnTo>
                    <a:pt x="101612" y="3200399"/>
                  </a:lnTo>
                  <a:lnTo>
                    <a:pt x="62060" y="3192414"/>
                  </a:lnTo>
                  <a:lnTo>
                    <a:pt x="29761" y="3170638"/>
                  </a:lnTo>
                  <a:lnTo>
                    <a:pt x="7985" y="3138339"/>
                  </a:lnTo>
                  <a:lnTo>
                    <a:pt x="0" y="3098786"/>
                  </a:lnTo>
                  <a:lnTo>
                    <a:pt x="0" y="101612"/>
                  </a:lnTo>
                  <a:lnTo>
                    <a:pt x="7990" y="62076"/>
                  </a:lnTo>
                  <a:lnTo>
                    <a:pt x="29775" y="29775"/>
                  </a:lnTo>
                  <a:lnTo>
                    <a:pt x="62076" y="7990"/>
                  </a:lnTo>
                  <a:lnTo>
                    <a:pt x="101612" y="0"/>
                  </a:lnTo>
                  <a:lnTo>
                    <a:pt x="5638786" y="0"/>
                  </a:lnTo>
                  <a:lnTo>
                    <a:pt x="5678339" y="7985"/>
                  </a:lnTo>
                  <a:lnTo>
                    <a:pt x="5710638" y="29761"/>
                  </a:lnTo>
                  <a:lnTo>
                    <a:pt x="5732414" y="62060"/>
                  </a:lnTo>
                  <a:lnTo>
                    <a:pt x="5740399" y="101612"/>
                  </a:lnTo>
                  <a:lnTo>
                    <a:pt x="5740399" y="3098786"/>
                  </a:lnTo>
                  <a:lnTo>
                    <a:pt x="5732414" y="3138339"/>
                  </a:lnTo>
                  <a:lnTo>
                    <a:pt x="5710638" y="3170638"/>
                  </a:lnTo>
                  <a:lnTo>
                    <a:pt x="5678339" y="3192414"/>
                  </a:lnTo>
                  <a:lnTo>
                    <a:pt x="5638786" y="3200399"/>
                  </a:lnTo>
                  <a:close/>
                </a:path>
              </a:pathLst>
            </a:custGeom>
            <a:solidFill>
              <a:srgbClr val="3976B8">
                <a:alpha val="94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47450" y="1801750"/>
              <a:ext cx="3105149" cy="14763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1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6857999"/>
                </a:lnTo>
                <a:close/>
              </a:path>
            </a:pathLst>
          </a:custGeom>
          <a:solidFill>
            <a:srgbClr val="1E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6900" y="1246762"/>
            <a:ext cx="12105640" cy="5611495"/>
            <a:chOff x="86900" y="1246762"/>
            <a:chExt cx="12105640" cy="561149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900" y="1251525"/>
              <a:ext cx="12105099" cy="560647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43499" y="1251524"/>
              <a:ext cx="11755120" cy="4925695"/>
            </a:xfrm>
            <a:custGeom>
              <a:avLst/>
              <a:gdLst/>
              <a:ahLst/>
              <a:cxnLst/>
              <a:rect l="l" t="t" r="r" b="b"/>
              <a:pathLst>
                <a:path w="11755120" h="4925695">
                  <a:moveTo>
                    <a:pt x="0" y="0"/>
                  </a:moveTo>
                  <a:lnTo>
                    <a:pt x="11754999" y="0"/>
                  </a:lnTo>
                </a:path>
                <a:path w="11755120" h="4925695">
                  <a:moveTo>
                    <a:pt x="0" y="909649"/>
                  </a:moveTo>
                  <a:lnTo>
                    <a:pt x="11754999" y="909649"/>
                  </a:lnTo>
                </a:path>
                <a:path w="11755120" h="4925695">
                  <a:moveTo>
                    <a:pt x="0" y="1841249"/>
                  </a:moveTo>
                  <a:lnTo>
                    <a:pt x="11754999" y="1841249"/>
                  </a:lnTo>
                </a:path>
                <a:path w="11755120" h="4925695">
                  <a:moveTo>
                    <a:pt x="0" y="2772849"/>
                  </a:moveTo>
                  <a:lnTo>
                    <a:pt x="11754999" y="2772849"/>
                  </a:lnTo>
                </a:path>
                <a:path w="11755120" h="4925695">
                  <a:moveTo>
                    <a:pt x="0" y="3704449"/>
                  </a:moveTo>
                  <a:lnTo>
                    <a:pt x="11754999" y="3704449"/>
                  </a:lnTo>
                </a:path>
                <a:path w="11755120" h="4925695">
                  <a:moveTo>
                    <a:pt x="0" y="4925274"/>
                  </a:moveTo>
                  <a:lnTo>
                    <a:pt x="11754999" y="4925274"/>
                  </a:lnTo>
                </a:path>
              </a:pathLst>
            </a:custGeom>
            <a:ln w="9524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35785">
              <a:lnSpc>
                <a:spcPct val="100000"/>
              </a:lnSpc>
              <a:spcBef>
                <a:spcPts val="100"/>
              </a:spcBef>
            </a:pPr>
            <a:r>
              <a:rPr spc="-254" dirty="0"/>
              <a:t>Ventajas</a:t>
            </a:r>
            <a:r>
              <a:rPr spc="-290" dirty="0"/>
              <a:t> </a:t>
            </a:r>
            <a:r>
              <a:rPr spc="-180" dirty="0"/>
              <a:t>en</a:t>
            </a:r>
            <a:r>
              <a:rPr spc="-285" dirty="0"/>
              <a:t> B+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02225" y="1317438"/>
            <a:ext cx="74676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Ventajas</a:t>
            </a:r>
            <a:endParaRPr sz="1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79674" y="1317438"/>
            <a:ext cx="229743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Desventajas</a:t>
            </a:r>
            <a:r>
              <a:rPr sz="14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14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limitaciones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02225" y="2200672"/>
            <a:ext cx="5765165" cy="446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Alta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ramificación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abanico: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El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alto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factor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ramificación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reduce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la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altura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del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árbol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50" dirty="0">
                <a:solidFill>
                  <a:srgbClr val="FFFFFF"/>
                </a:solidFill>
                <a:latin typeface="Arial MT"/>
                <a:cs typeface="Arial MT"/>
              </a:rPr>
              <a:t>y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disminuye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operaciones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E/S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disco,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mejorando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el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rendimiento.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79674" y="2200672"/>
            <a:ext cx="5165090" cy="446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Sobrecarga</a:t>
            </a:r>
            <a:r>
              <a:rPr sz="1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espacio: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Puede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haber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mayor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uso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memoria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por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almacenar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niveles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claves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punteros,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afectando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conjuntos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datos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grandes.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02225" y="3132271"/>
            <a:ext cx="5868035" cy="446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Acceso</a:t>
            </a:r>
            <a:r>
              <a:rPr sz="1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secuencial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consultas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rango: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Los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nodos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hoja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enlazados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permiten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recorrido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secuencial</a:t>
            </a:r>
            <a:r>
              <a:rPr sz="1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eficiente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consultas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rango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sin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volver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nodos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internos.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79674" y="3132271"/>
            <a:ext cx="4639945" cy="446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Complejidad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del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reequilibrio: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Inserciones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eliminaciones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requieren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reequilibrar,</a:t>
            </a:r>
            <a:r>
              <a:rPr sz="1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lo</a:t>
            </a:r>
            <a:r>
              <a:rPr sz="1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que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añade</a:t>
            </a:r>
            <a:r>
              <a:rPr sz="1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sobrecarga</a:t>
            </a:r>
            <a:r>
              <a:rPr sz="1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actualizaciones</a:t>
            </a:r>
            <a:r>
              <a:rPr sz="1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frecuentes.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02225" y="4063872"/>
            <a:ext cx="6155055" cy="446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Optimización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para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Entrada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Salida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Disco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(I/O):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El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tamaño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nodos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alineado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páginas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disco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minimiza</a:t>
            </a:r>
            <a:r>
              <a:rPr sz="1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lecturas/escrituras,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ideal</a:t>
            </a:r>
            <a:r>
              <a:rPr sz="1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cuando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los</a:t>
            </a:r>
            <a:r>
              <a:rPr sz="1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datos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no</a:t>
            </a:r>
            <a:r>
              <a:rPr sz="1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caben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memoria.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79674" y="4063872"/>
            <a:ext cx="5157470" cy="446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Rendimiento</a:t>
            </a:r>
            <a:r>
              <a:rPr sz="1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la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caché: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Puede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presentar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accesos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no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contiguos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causantes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fallos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caché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2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ligera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pérdida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rendimiento.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02225" y="4995471"/>
            <a:ext cx="6162040" cy="446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Escalabilidad:</a:t>
            </a:r>
            <a:r>
              <a:rPr sz="12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Crece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altura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forma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logarítmica,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manteniendo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rendimiento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con</a:t>
            </a:r>
            <a:r>
              <a:rPr sz="12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grandes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volúmenes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 MT"/>
                <a:cs typeface="Arial MT"/>
              </a:rPr>
              <a:t>datos.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779674" y="4992677"/>
            <a:ext cx="4988560" cy="709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Gestión</a:t>
            </a:r>
            <a:r>
              <a:rPr sz="13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3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Arial MT"/>
                <a:cs typeface="Arial MT"/>
              </a:rPr>
              <a:t>concurrencia:</a:t>
            </a:r>
            <a:r>
              <a:rPr sz="13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Arial MT"/>
                <a:cs typeface="Arial MT"/>
              </a:rPr>
              <a:t>Requiere</a:t>
            </a:r>
            <a:r>
              <a:rPr sz="13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mecanismos</a:t>
            </a:r>
            <a:r>
              <a:rPr sz="13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avanzados</a:t>
            </a:r>
            <a:r>
              <a:rPr sz="13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Arial MT"/>
                <a:cs typeface="Arial MT"/>
              </a:rPr>
              <a:t>para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mantener</a:t>
            </a:r>
            <a:r>
              <a:rPr sz="13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Arial MT"/>
                <a:cs typeface="Arial MT"/>
              </a:rPr>
              <a:t>consistencia</a:t>
            </a:r>
            <a:r>
              <a:rPr sz="13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3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evitar</a:t>
            </a:r>
            <a:r>
              <a:rPr sz="13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cuellos</a:t>
            </a:r>
            <a:r>
              <a:rPr sz="13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sz="13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botella</a:t>
            </a:r>
            <a:r>
              <a:rPr sz="13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13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altos</a:t>
            </a:r>
            <a:r>
              <a:rPr sz="13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dirty="0">
                <a:solidFill>
                  <a:srgbClr val="FFFFFF"/>
                </a:solidFill>
                <a:latin typeface="Arial MT"/>
                <a:cs typeface="Arial MT"/>
              </a:rPr>
              <a:t>niveles</a:t>
            </a:r>
            <a:r>
              <a:rPr sz="13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Arial MT"/>
                <a:cs typeface="Arial MT"/>
              </a:rPr>
              <a:t>de </a:t>
            </a:r>
            <a:r>
              <a:rPr sz="1300" spc="-10" dirty="0">
                <a:solidFill>
                  <a:srgbClr val="FFFFFF"/>
                </a:solidFill>
                <a:latin typeface="Arial MT"/>
                <a:cs typeface="Arial MT"/>
              </a:rPr>
              <a:t>concurrencia.</a:t>
            </a:r>
            <a:endParaRPr sz="1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63800" y="647262"/>
            <a:ext cx="33629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0" dirty="0">
                <a:solidFill>
                  <a:srgbClr val="3876B8"/>
                </a:solidFill>
              </a:rPr>
              <a:t>Conclusiones</a:t>
            </a:r>
            <a:endParaRPr sz="3600"/>
          </a:p>
        </p:txBody>
      </p:sp>
      <p:grpSp>
        <p:nvGrpSpPr>
          <p:cNvPr id="4" name="object 4"/>
          <p:cNvGrpSpPr/>
          <p:nvPr/>
        </p:nvGrpSpPr>
        <p:grpSpPr>
          <a:xfrm>
            <a:off x="5411723" y="1315098"/>
            <a:ext cx="812800" cy="812800"/>
            <a:chOff x="5411723" y="1315098"/>
            <a:chExt cx="812800" cy="812800"/>
          </a:xfrm>
        </p:grpSpPr>
        <p:sp>
          <p:nvSpPr>
            <p:cNvPr id="5" name="object 5"/>
            <p:cNvSpPr/>
            <p:nvPr/>
          </p:nvSpPr>
          <p:spPr>
            <a:xfrm>
              <a:off x="5411723" y="1315098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399" y="812798"/>
                  </a:moveTo>
                  <a:lnTo>
                    <a:pt x="359031" y="810062"/>
                  </a:lnTo>
                  <a:lnTo>
                    <a:pt x="313263" y="802057"/>
                  </a:lnTo>
                  <a:lnTo>
                    <a:pt x="269397" y="789090"/>
                  </a:lnTo>
                  <a:lnTo>
                    <a:pt x="227741" y="771465"/>
                  </a:lnTo>
                  <a:lnTo>
                    <a:pt x="188599" y="749490"/>
                  </a:lnTo>
                  <a:lnTo>
                    <a:pt x="152280" y="723470"/>
                  </a:lnTo>
                  <a:lnTo>
                    <a:pt x="119088" y="693710"/>
                  </a:lnTo>
                  <a:lnTo>
                    <a:pt x="89328" y="660518"/>
                  </a:lnTo>
                  <a:lnTo>
                    <a:pt x="63308" y="624198"/>
                  </a:lnTo>
                  <a:lnTo>
                    <a:pt x="41333" y="585057"/>
                  </a:lnTo>
                  <a:lnTo>
                    <a:pt x="23708" y="543401"/>
                  </a:lnTo>
                  <a:lnTo>
                    <a:pt x="10741" y="499535"/>
                  </a:lnTo>
                  <a:lnTo>
                    <a:pt x="2736" y="453766"/>
                  </a:lnTo>
                  <a:lnTo>
                    <a:pt x="0" y="406398"/>
                  </a:lnTo>
                  <a:lnTo>
                    <a:pt x="2736" y="359031"/>
                  </a:lnTo>
                  <a:lnTo>
                    <a:pt x="10741" y="313262"/>
                  </a:lnTo>
                  <a:lnTo>
                    <a:pt x="23708" y="269396"/>
                  </a:lnTo>
                  <a:lnTo>
                    <a:pt x="41333" y="227740"/>
                  </a:lnTo>
                  <a:lnTo>
                    <a:pt x="63308" y="188599"/>
                  </a:lnTo>
                  <a:lnTo>
                    <a:pt x="89328" y="152279"/>
                  </a:lnTo>
                  <a:lnTo>
                    <a:pt x="119088" y="119087"/>
                  </a:lnTo>
                  <a:lnTo>
                    <a:pt x="152280" y="89327"/>
                  </a:lnTo>
                  <a:lnTo>
                    <a:pt x="188599" y="63307"/>
                  </a:lnTo>
                  <a:lnTo>
                    <a:pt x="227741" y="41332"/>
                  </a:lnTo>
                  <a:lnTo>
                    <a:pt x="269397" y="23707"/>
                  </a:lnTo>
                  <a:lnTo>
                    <a:pt x="313263" y="10740"/>
                  </a:lnTo>
                  <a:lnTo>
                    <a:pt x="359031" y="2735"/>
                  </a:lnTo>
                  <a:lnTo>
                    <a:pt x="406399" y="0"/>
                  </a:lnTo>
                  <a:lnTo>
                    <a:pt x="453767" y="2735"/>
                  </a:lnTo>
                  <a:lnTo>
                    <a:pt x="499536" y="10740"/>
                  </a:lnTo>
                  <a:lnTo>
                    <a:pt x="543402" y="23707"/>
                  </a:lnTo>
                  <a:lnTo>
                    <a:pt x="585058" y="41332"/>
                  </a:lnTo>
                  <a:lnTo>
                    <a:pt x="624199" y="63307"/>
                  </a:lnTo>
                  <a:lnTo>
                    <a:pt x="660519" y="89327"/>
                  </a:lnTo>
                  <a:lnTo>
                    <a:pt x="693711" y="119087"/>
                  </a:lnTo>
                  <a:lnTo>
                    <a:pt x="723471" y="152279"/>
                  </a:lnTo>
                  <a:lnTo>
                    <a:pt x="749491" y="188599"/>
                  </a:lnTo>
                  <a:lnTo>
                    <a:pt x="771466" y="227740"/>
                  </a:lnTo>
                  <a:lnTo>
                    <a:pt x="789091" y="269396"/>
                  </a:lnTo>
                  <a:lnTo>
                    <a:pt x="802058" y="313262"/>
                  </a:lnTo>
                  <a:lnTo>
                    <a:pt x="810063" y="359031"/>
                  </a:lnTo>
                  <a:lnTo>
                    <a:pt x="812799" y="406398"/>
                  </a:lnTo>
                  <a:lnTo>
                    <a:pt x="810063" y="453766"/>
                  </a:lnTo>
                  <a:lnTo>
                    <a:pt x="802058" y="499535"/>
                  </a:lnTo>
                  <a:lnTo>
                    <a:pt x="789091" y="543401"/>
                  </a:lnTo>
                  <a:lnTo>
                    <a:pt x="771466" y="585057"/>
                  </a:lnTo>
                  <a:lnTo>
                    <a:pt x="749491" y="624198"/>
                  </a:lnTo>
                  <a:lnTo>
                    <a:pt x="723471" y="660518"/>
                  </a:lnTo>
                  <a:lnTo>
                    <a:pt x="693711" y="693710"/>
                  </a:lnTo>
                  <a:lnTo>
                    <a:pt x="660519" y="723470"/>
                  </a:lnTo>
                  <a:lnTo>
                    <a:pt x="624199" y="749490"/>
                  </a:lnTo>
                  <a:lnTo>
                    <a:pt x="585058" y="771465"/>
                  </a:lnTo>
                  <a:lnTo>
                    <a:pt x="543402" y="789090"/>
                  </a:lnTo>
                  <a:lnTo>
                    <a:pt x="499536" y="802057"/>
                  </a:lnTo>
                  <a:lnTo>
                    <a:pt x="453767" y="810062"/>
                  </a:lnTo>
                  <a:lnTo>
                    <a:pt x="406399" y="812798"/>
                  </a:lnTo>
                  <a:close/>
                </a:path>
              </a:pathLst>
            </a:custGeom>
            <a:solidFill>
              <a:srgbClr val="3876B8">
                <a:alpha val="2941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675248" y="1530998"/>
              <a:ext cx="285115" cy="285750"/>
            </a:xfrm>
            <a:custGeom>
              <a:avLst/>
              <a:gdLst/>
              <a:ahLst/>
              <a:cxnLst/>
              <a:rect l="l" t="t" r="r" b="b"/>
              <a:pathLst>
                <a:path w="285114" h="285750">
                  <a:moveTo>
                    <a:pt x="217958" y="285749"/>
                  </a:moveTo>
                  <a:lnTo>
                    <a:pt x="67790" y="285749"/>
                  </a:lnTo>
                  <a:lnTo>
                    <a:pt x="62792" y="273605"/>
                  </a:lnTo>
                  <a:lnTo>
                    <a:pt x="56098" y="262095"/>
                  </a:lnTo>
                  <a:lnTo>
                    <a:pt x="48106" y="251269"/>
                  </a:lnTo>
                  <a:lnTo>
                    <a:pt x="39215" y="241175"/>
                  </a:lnTo>
                  <a:lnTo>
                    <a:pt x="22822" y="220375"/>
                  </a:lnTo>
                  <a:lnTo>
                    <a:pt x="10483" y="196713"/>
                  </a:lnTo>
                  <a:lnTo>
                    <a:pt x="2705" y="170708"/>
                  </a:lnTo>
                  <a:lnTo>
                    <a:pt x="0" y="142874"/>
                  </a:lnTo>
                  <a:lnTo>
                    <a:pt x="7286" y="97726"/>
                  </a:lnTo>
                  <a:lnTo>
                    <a:pt x="27574" y="58507"/>
                  </a:lnTo>
                  <a:lnTo>
                    <a:pt x="58506" y="27573"/>
                  </a:lnTo>
                  <a:lnTo>
                    <a:pt x="97726" y="7286"/>
                  </a:lnTo>
                  <a:lnTo>
                    <a:pt x="142874" y="0"/>
                  </a:lnTo>
                  <a:lnTo>
                    <a:pt x="188023" y="7286"/>
                  </a:lnTo>
                  <a:lnTo>
                    <a:pt x="227242" y="27573"/>
                  </a:lnTo>
                  <a:lnTo>
                    <a:pt x="247292" y="47624"/>
                  </a:lnTo>
                  <a:lnTo>
                    <a:pt x="136921" y="47624"/>
                  </a:lnTo>
                  <a:lnTo>
                    <a:pt x="102155" y="54639"/>
                  </a:lnTo>
                  <a:lnTo>
                    <a:pt x="73772" y="73772"/>
                  </a:lnTo>
                  <a:lnTo>
                    <a:pt x="54639" y="102155"/>
                  </a:lnTo>
                  <a:lnTo>
                    <a:pt x="47624" y="136921"/>
                  </a:lnTo>
                  <a:lnTo>
                    <a:pt x="47624" y="146818"/>
                  </a:lnTo>
                  <a:lnTo>
                    <a:pt x="55586" y="154780"/>
                  </a:lnTo>
                  <a:lnTo>
                    <a:pt x="284592" y="154780"/>
                  </a:lnTo>
                  <a:lnTo>
                    <a:pt x="283044" y="170708"/>
                  </a:lnTo>
                  <a:lnTo>
                    <a:pt x="275266" y="196713"/>
                  </a:lnTo>
                  <a:lnTo>
                    <a:pt x="262927" y="220375"/>
                  </a:lnTo>
                  <a:lnTo>
                    <a:pt x="246533" y="241175"/>
                  </a:lnTo>
                  <a:lnTo>
                    <a:pt x="237652" y="251269"/>
                  </a:lnTo>
                  <a:lnTo>
                    <a:pt x="229678" y="262095"/>
                  </a:lnTo>
                  <a:lnTo>
                    <a:pt x="222988" y="273605"/>
                  </a:lnTo>
                  <a:lnTo>
                    <a:pt x="217958" y="285749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50628" y="1578623"/>
              <a:ext cx="210368" cy="107156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46685" y="1852467"/>
              <a:ext cx="142874" cy="71437"/>
            </a:xfrm>
            <a:prstGeom prst="rect">
              <a:avLst/>
            </a:prstGeom>
          </p:spPr>
        </p:pic>
      </p:grpSp>
      <p:grpSp>
        <p:nvGrpSpPr>
          <p:cNvPr id="9" name="object 9"/>
          <p:cNvGrpSpPr/>
          <p:nvPr/>
        </p:nvGrpSpPr>
        <p:grpSpPr>
          <a:xfrm>
            <a:off x="3128698" y="2317124"/>
            <a:ext cx="5638800" cy="2946400"/>
            <a:chOff x="3128698" y="2317124"/>
            <a:chExt cx="5638800" cy="2946400"/>
          </a:xfrm>
        </p:grpSpPr>
        <p:sp>
          <p:nvSpPr>
            <p:cNvPr id="10" name="object 10"/>
            <p:cNvSpPr/>
            <p:nvPr/>
          </p:nvSpPr>
          <p:spPr>
            <a:xfrm>
              <a:off x="3128698" y="2317124"/>
              <a:ext cx="5638800" cy="2946400"/>
            </a:xfrm>
            <a:custGeom>
              <a:avLst/>
              <a:gdLst/>
              <a:ahLst/>
              <a:cxnLst/>
              <a:rect l="l" t="t" r="r" b="b"/>
              <a:pathLst>
                <a:path w="5638800" h="2946400">
                  <a:moveTo>
                    <a:pt x="5537207" y="2946398"/>
                  </a:moveTo>
                  <a:lnTo>
                    <a:pt x="101590" y="2946398"/>
                  </a:lnTo>
                  <a:lnTo>
                    <a:pt x="62046" y="2938415"/>
                  </a:lnTo>
                  <a:lnTo>
                    <a:pt x="29754" y="2916643"/>
                  </a:lnTo>
                  <a:lnTo>
                    <a:pt x="7982" y="2884352"/>
                  </a:lnTo>
                  <a:lnTo>
                    <a:pt x="0" y="2844806"/>
                  </a:lnTo>
                  <a:lnTo>
                    <a:pt x="0" y="101590"/>
                  </a:lnTo>
                  <a:lnTo>
                    <a:pt x="7987" y="62062"/>
                  </a:lnTo>
                  <a:lnTo>
                    <a:pt x="29768" y="29768"/>
                  </a:lnTo>
                  <a:lnTo>
                    <a:pt x="62062" y="7987"/>
                  </a:lnTo>
                  <a:lnTo>
                    <a:pt x="101590" y="0"/>
                  </a:lnTo>
                  <a:lnTo>
                    <a:pt x="5537207" y="0"/>
                  </a:lnTo>
                  <a:lnTo>
                    <a:pt x="5576750" y="7982"/>
                  </a:lnTo>
                  <a:lnTo>
                    <a:pt x="5609043" y="29754"/>
                  </a:lnTo>
                  <a:lnTo>
                    <a:pt x="5630815" y="62046"/>
                  </a:lnTo>
                  <a:lnTo>
                    <a:pt x="5638798" y="101590"/>
                  </a:lnTo>
                  <a:lnTo>
                    <a:pt x="5638798" y="2844806"/>
                  </a:lnTo>
                  <a:lnTo>
                    <a:pt x="5630815" y="2884352"/>
                  </a:lnTo>
                  <a:lnTo>
                    <a:pt x="5609043" y="2916643"/>
                  </a:lnTo>
                  <a:lnTo>
                    <a:pt x="5576750" y="2938415"/>
                  </a:lnTo>
                  <a:lnTo>
                    <a:pt x="5537207" y="2946398"/>
                  </a:lnTo>
                  <a:close/>
                </a:path>
              </a:pathLst>
            </a:custGeom>
            <a:solidFill>
              <a:srgbClr val="3876B8">
                <a:alpha val="941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416080" y="3559671"/>
              <a:ext cx="158144" cy="146232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416080" y="3915271"/>
              <a:ext cx="158144" cy="146232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416080" y="4270871"/>
              <a:ext cx="158144" cy="146232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3662145" y="2883985"/>
            <a:ext cx="4624070" cy="1518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7605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solidFill>
                  <a:srgbClr val="EAEAEA"/>
                </a:solidFill>
                <a:latin typeface="Arial Black"/>
                <a:cs typeface="Arial Black"/>
              </a:rPr>
              <a:t>Conclusiones</a:t>
            </a:r>
            <a:endParaRPr sz="24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1600"/>
              </a:spcBef>
            </a:pPr>
            <a:r>
              <a:rPr sz="1400" b="1" dirty="0">
                <a:solidFill>
                  <a:srgbClr val="EAEAEA"/>
                </a:solidFill>
                <a:latin typeface="Arial"/>
                <a:cs typeface="Arial"/>
              </a:rPr>
              <a:t>Binarios:</a:t>
            </a:r>
            <a:r>
              <a:rPr sz="14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Simples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lógica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decisión.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20"/>
              </a:spcBef>
            </a:pPr>
            <a:r>
              <a:rPr sz="1400" b="1" spc="-20" dirty="0">
                <a:solidFill>
                  <a:srgbClr val="EAEAEA"/>
                </a:solidFill>
                <a:latin typeface="Arial"/>
                <a:cs typeface="Arial"/>
              </a:rPr>
              <a:t>AVL:</a:t>
            </a:r>
            <a:r>
              <a:rPr sz="1400" b="1" spc="-3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Ideales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memoria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RAM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por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su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balanceo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estricto.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120"/>
              </a:spcBef>
            </a:pPr>
            <a:r>
              <a:rPr sz="1400" b="1" dirty="0">
                <a:solidFill>
                  <a:srgbClr val="EAEAEA"/>
                </a:solidFill>
                <a:latin typeface="Arial"/>
                <a:cs typeface="Arial"/>
              </a:rPr>
              <a:t>B</a:t>
            </a:r>
            <a:r>
              <a:rPr sz="1400" b="1" spc="-2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EAEAEA"/>
                </a:solidFill>
                <a:latin typeface="Arial"/>
                <a:cs typeface="Arial"/>
              </a:rPr>
              <a:t>y</a:t>
            </a:r>
            <a:r>
              <a:rPr sz="14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EAEAEA"/>
                </a:solidFill>
                <a:latin typeface="Arial"/>
                <a:cs typeface="Arial"/>
              </a:rPr>
              <a:t>B+:</a:t>
            </a:r>
            <a:r>
              <a:rPr sz="14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Los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reyes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del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almacenamiento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masivo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las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BD.</a:t>
            </a:r>
            <a:endParaRPr sz="1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779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67720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55721" y="6166355"/>
            <a:ext cx="0" cy="220979"/>
          </a:xfrm>
          <a:custGeom>
            <a:avLst/>
            <a:gdLst/>
            <a:ahLst/>
            <a:cxnLst/>
            <a:rect l="l" t="t" r="r" b="b"/>
            <a:pathLst>
              <a:path h="220979">
                <a:moveTo>
                  <a:pt x="0" y="0"/>
                </a:moveTo>
                <a:lnTo>
                  <a:pt x="0" y="220414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43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31722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89336" y="6396446"/>
            <a:ext cx="116843" cy="116842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796831" y="6396446"/>
            <a:ext cx="116842" cy="116842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186107" y="6396446"/>
            <a:ext cx="116842" cy="11684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382878" y="6396446"/>
            <a:ext cx="116842" cy="116842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40745" y="2413072"/>
            <a:ext cx="4291330" cy="2951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9600" b="1" spc="-20" dirty="0">
                <a:solidFill>
                  <a:srgbClr val="FFFFFF"/>
                </a:solidFill>
                <a:latin typeface="Arial"/>
                <a:cs typeface="Arial"/>
              </a:rPr>
              <a:t>THANK </a:t>
            </a:r>
            <a:r>
              <a:rPr sz="9600" b="1" spc="-25" dirty="0">
                <a:solidFill>
                  <a:srgbClr val="FFFFFF"/>
                </a:solidFill>
                <a:latin typeface="Arial"/>
                <a:cs typeface="Arial"/>
              </a:rPr>
              <a:t>YOU</a:t>
            </a:r>
            <a:endParaRPr sz="9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15953" y="3661443"/>
            <a:ext cx="223901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rgbClr val="FFFFFF"/>
                </a:solidFill>
                <a:latin typeface="Arial MT"/>
                <a:cs typeface="Arial MT"/>
              </a:rPr>
              <a:t>Introducción</a:t>
            </a:r>
            <a:endParaRPr sz="3200">
              <a:latin typeface="Arial MT"/>
              <a:cs typeface="Arial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79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67720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55721" y="6166355"/>
            <a:ext cx="0" cy="220979"/>
          </a:xfrm>
          <a:custGeom>
            <a:avLst/>
            <a:gdLst/>
            <a:ahLst/>
            <a:cxnLst/>
            <a:rect l="l" t="t" r="r" b="b"/>
            <a:pathLst>
              <a:path h="220979">
                <a:moveTo>
                  <a:pt x="0" y="0"/>
                </a:moveTo>
                <a:lnTo>
                  <a:pt x="0" y="220414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43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31722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96832" y="6396445"/>
            <a:ext cx="116842" cy="116842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89336" y="6396445"/>
            <a:ext cx="116843" cy="116842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186106" y="6396445"/>
            <a:ext cx="116842" cy="11684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382878" y="6396445"/>
            <a:ext cx="116842" cy="116842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267198" y="3446152"/>
            <a:ext cx="3657599" cy="12698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4880610" y="1320925"/>
            <a:ext cx="1974850" cy="2128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800" spc="-25" dirty="0">
                <a:solidFill>
                  <a:srgbClr val="FFFFFF"/>
                </a:solidFill>
                <a:latin typeface="Arial MT"/>
                <a:cs typeface="Arial MT"/>
              </a:rPr>
              <a:t>01</a:t>
            </a:r>
            <a:endParaRPr sz="13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1300" y="825169"/>
            <a:ext cx="6976109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3876B8"/>
                </a:solidFill>
              </a:rPr>
              <a:t>Concepto</a:t>
            </a:r>
            <a:r>
              <a:rPr sz="3600" spc="-110" dirty="0">
                <a:solidFill>
                  <a:srgbClr val="3876B8"/>
                </a:solidFill>
              </a:rPr>
              <a:t> </a:t>
            </a:r>
            <a:r>
              <a:rPr sz="3600" dirty="0">
                <a:solidFill>
                  <a:srgbClr val="3876B8"/>
                </a:solidFill>
              </a:rPr>
              <a:t>y</a:t>
            </a:r>
            <a:r>
              <a:rPr sz="3600" spc="-105" dirty="0">
                <a:solidFill>
                  <a:srgbClr val="3876B8"/>
                </a:solidFill>
              </a:rPr>
              <a:t> </a:t>
            </a:r>
            <a:r>
              <a:rPr sz="3600" spc="-10" dirty="0">
                <a:solidFill>
                  <a:srgbClr val="3876B8"/>
                </a:solidFill>
              </a:rPr>
              <a:t>Clasificación</a:t>
            </a:r>
            <a:r>
              <a:rPr sz="3600" spc="-105" dirty="0">
                <a:solidFill>
                  <a:srgbClr val="3876B8"/>
                </a:solidFill>
              </a:rPr>
              <a:t> </a:t>
            </a:r>
            <a:r>
              <a:rPr sz="3600" spc="-25" dirty="0">
                <a:solidFill>
                  <a:srgbClr val="3876B8"/>
                </a:solidFill>
              </a:rPr>
              <a:t>de </a:t>
            </a:r>
            <a:r>
              <a:rPr sz="3600" spc="-10" dirty="0">
                <a:solidFill>
                  <a:srgbClr val="3876B8"/>
                </a:solidFill>
              </a:rPr>
              <a:t>Árboles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241300" y="2125852"/>
            <a:ext cx="7522845" cy="976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0000"/>
              </a:lnSpc>
              <a:spcBef>
                <a:spcPts val="100"/>
              </a:spcBef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FF"/>
                </a:solidFill>
                <a:latin typeface="Arial MT"/>
                <a:cs typeface="Arial MT"/>
              </a:rPr>
              <a:t>árbol</a:t>
            </a:r>
            <a:r>
              <a:rPr sz="1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estructura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datos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no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lineal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representa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relaciones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jerárquicas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tipo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padre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-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hijo.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Su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utilidad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radica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en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resolver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problemas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decisión,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almacenamiento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búsqueda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forma</a:t>
            </a:r>
            <a:r>
              <a:rPr sz="16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eficiente.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41300" y="3243452"/>
            <a:ext cx="7518400" cy="976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0000"/>
              </a:lnSpc>
              <a:spcBef>
                <a:spcPts val="100"/>
              </a:spcBef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Existen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diversas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clasificaciones,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cada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optimizada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propósito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específico,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como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los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b="1" dirty="0">
                <a:solidFill>
                  <a:srgbClr val="34B1C9"/>
                </a:solidFill>
                <a:latin typeface="Arial"/>
                <a:cs typeface="Arial"/>
              </a:rPr>
              <a:t>Árboles</a:t>
            </a:r>
            <a:r>
              <a:rPr sz="1600" b="1" spc="-15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600" b="1" spc="-10" dirty="0">
                <a:solidFill>
                  <a:srgbClr val="34B1C9"/>
                </a:solidFill>
                <a:latin typeface="Arial"/>
                <a:cs typeface="Arial"/>
              </a:rPr>
              <a:t>Binarios,</a:t>
            </a:r>
            <a:r>
              <a:rPr sz="1600" b="1" spc="-75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600" b="1" spc="-20" dirty="0">
                <a:solidFill>
                  <a:srgbClr val="34B1C9"/>
                </a:solidFill>
                <a:latin typeface="Arial"/>
                <a:cs typeface="Arial"/>
              </a:rPr>
              <a:t>AVL, </a:t>
            </a:r>
            <a:r>
              <a:rPr sz="1600" b="1" dirty="0">
                <a:solidFill>
                  <a:srgbClr val="34B1C9"/>
                </a:solidFill>
                <a:latin typeface="Arial"/>
                <a:cs typeface="Arial"/>
              </a:rPr>
              <a:t>B</a:t>
            </a:r>
            <a:r>
              <a:rPr sz="1600" b="1" spc="-15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34B1C9"/>
                </a:solidFill>
                <a:latin typeface="Arial"/>
                <a:cs typeface="Arial"/>
              </a:rPr>
              <a:t>y</a:t>
            </a:r>
            <a:r>
              <a:rPr sz="1600" b="1" spc="-15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600" b="1" dirty="0">
                <a:solidFill>
                  <a:srgbClr val="34B1C9"/>
                </a:solidFill>
                <a:latin typeface="Arial"/>
                <a:cs typeface="Arial"/>
              </a:rPr>
              <a:t>B+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,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son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esenciales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en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área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la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computación.</a:t>
            </a:r>
            <a:endParaRPr sz="1600">
              <a:latin typeface="Arial MT"/>
              <a:cs typeface="Arial MT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8119677" y="2286000"/>
            <a:ext cx="3771900" cy="914400"/>
            <a:chOff x="8119677" y="2286000"/>
            <a:chExt cx="3771900" cy="914400"/>
          </a:xfrm>
        </p:grpSpPr>
        <p:sp>
          <p:nvSpPr>
            <p:cNvPr id="6" name="object 6"/>
            <p:cNvSpPr/>
            <p:nvPr/>
          </p:nvSpPr>
          <p:spPr>
            <a:xfrm>
              <a:off x="8145064" y="2286000"/>
              <a:ext cx="0" cy="914400"/>
            </a:xfrm>
            <a:custGeom>
              <a:avLst/>
              <a:gdLst/>
              <a:ahLst/>
              <a:cxnLst/>
              <a:rect l="l" t="t" r="r" b="b"/>
              <a:pathLst>
                <a:path h="914400">
                  <a:moveTo>
                    <a:pt x="0" y="0"/>
                  </a:moveTo>
                  <a:lnTo>
                    <a:pt x="0" y="914398"/>
                  </a:lnTo>
                </a:path>
              </a:pathLst>
            </a:custGeom>
            <a:ln w="50774">
              <a:solidFill>
                <a:srgbClr val="3876B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145064" y="2286000"/>
              <a:ext cx="3746500" cy="914400"/>
            </a:xfrm>
            <a:custGeom>
              <a:avLst/>
              <a:gdLst/>
              <a:ahLst/>
              <a:cxnLst/>
              <a:rect l="l" t="t" r="r" b="b"/>
              <a:pathLst>
                <a:path w="3746500" h="914400">
                  <a:moveTo>
                    <a:pt x="3644900" y="914398"/>
                  </a:moveTo>
                  <a:lnTo>
                    <a:pt x="0" y="914398"/>
                  </a:lnTo>
                  <a:lnTo>
                    <a:pt x="0" y="0"/>
                  </a:lnTo>
                  <a:lnTo>
                    <a:pt x="3644900" y="0"/>
                  </a:lnTo>
                  <a:lnTo>
                    <a:pt x="3684448" y="7983"/>
                  </a:lnTo>
                  <a:lnTo>
                    <a:pt x="3716741" y="29756"/>
                  </a:lnTo>
                  <a:lnTo>
                    <a:pt x="3738514" y="62050"/>
                  </a:lnTo>
                  <a:lnTo>
                    <a:pt x="3746498" y="101597"/>
                  </a:lnTo>
                  <a:lnTo>
                    <a:pt x="3746498" y="812799"/>
                  </a:lnTo>
                  <a:lnTo>
                    <a:pt x="3738514" y="852347"/>
                  </a:lnTo>
                  <a:lnTo>
                    <a:pt x="3716741" y="884641"/>
                  </a:lnTo>
                  <a:lnTo>
                    <a:pt x="3684448" y="906414"/>
                  </a:lnTo>
                  <a:lnTo>
                    <a:pt x="3644900" y="914398"/>
                  </a:lnTo>
                  <a:close/>
                </a:path>
              </a:pathLst>
            </a:custGeom>
            <a:solidFill>
              <a:srgbClr val="3876B8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8335566" y="2356648"/>
            <a:ext cx="3453129" cy="66167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5"/>
              </a:spcBef>
            </a:pP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Árboles</a:t>
            </a:r>
            <a:r>
              <a:rPr sz="1800" b="1" spc="-4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EAEAEA"/>
                </a:solidFill>
                <a:latin typeface="Arial"/>
                <a:cs typeface="Arial"/>
              </a:rPr>
              <a:t>Binarios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Estructura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base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con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hasta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2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hijos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por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nodo.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8119677" y="3403600"/>
            <a:ext cx="3771900" cy="1168400"/>
            <a:chOff x="8119677" y="3403600"/>
            <a:chExt cx="3771900" cy="1168400"/>
          </a:xfrm>
        </p:grpSpPr>
        <p:sp>
          <p:nvSpPr>
            <p:cNvPr id="10" name="object 10"/>
            <p:cNvSpPr/>
            <p:nvPr/>
          </p:nvSpPr>
          <p:spPr>
            <a:xfrm>
              <a:off x="8145064" y="3403600"/>
              <a:ext cx="0" cy="1168400"/>
            </a:xfrm>
            <a:custGeom>
              <a:avLst/>
              <a:gdLst/>
              <a:ahLst/>
              <a:cxnLst/>
              <a:rect l="l" t="t" r="r" b="b"/>
              <a:pathLst>
                <a:path h="1168400">
                  <a:moveTo>
                    <a:pt x="0" y="0"/>
                  </a:moveTo>
                  <a:lnTo>
                    <a:pt x="0" y="1168398"/>
                  </a:lnTo>
                </a:path>
              </a:pathLst>
            </a:custGeom>
            <a:ln w="50774">
              <a:solidFill>
                <a:srgbClr val="34B1C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145064" y="3403600"/>
              <a:ext cx="3746500" cy="1168400"/>
            </a:xfrm>
            <a:custGeom>
              <a:avLst/>
              <a:gdLst/>
              <a:ahLst/>
              <a:cxnLst/>
              <a:rect l="l" t="t" r="r" b="b"/>
              <a:pathLst>
                <a:path w="3746500" h="1168400">
                  <a:moveTo>
                    <a:pt x="3644895" y="1168398"/>
                  </a:moveTo>
                  <a:lnTo>
                    <a:pt x="0" y="1168398"/>
                  </a:lnTo>
                  <a:lnTo>
                    <a:pt x="0" y="0"/>
                  </a:lnTo>
                  <a:lnTo>
                    <a:pt x="3644895" y="0"/>
                  </a:lnTo>
                  <a:lnTo>
                    <a:pt x="3684444" y="7983"/>
                  </a:lnTo>
                  <a:lnTo>
                    <a:pt x="3716739" y="29758"/>
                  </a:lnTo>
                  <a:lnTo>
                    <a:pt x="3738514" y="62054"/>
                  </a:lnTo>
                  <a:lnTo>
                    <a:pt x="3746498" y="101602"/>
                  </a:lnTo>
                  <a:lnTo>
                    <a:pt x="3746498" y="1066794"/>
                  </a:lnTo>
                  <a:lnTo>
                    <a:pt x="3738514" y="1106344"/>
                  </a:lnTo>
                  <a:lnTo>
                    <a:pt x="3716739" y="1138639"/>
                  </a:lnTo>
                  <a:lnTo>
                    <a:pt x="3684444" y="1160414"/>
                  </a:lnTo>
                  <a:lnTo>
                    <a:pt x="3644895" y="1168398"/>
                  </a:lnTo>
                  <a:close/>
                </a:path>
              </a:pathLst>
            </a:custGeom>
            <a:solidFill>
              <a:srgbClr val="34B1C9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8335566" y="3531071"/>
            <a:ext cx="3029585" cy="819150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Árboles</a:t>
            </a:r>
            <a:r>
              <a:rPr sz="1800" b="1" spc="-10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spc="-25" dirty="0">
                <a:solidFill>
                  <a:srgbClr val="EAEAEA"/>
                </a:solidFill>
                <a:latin typeface="Arial"/>
                <a:cs typeface="Arial"/>
              </a:rPr>
              <a:t>AVL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Binarios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auto-balanceados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altura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mínima.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8119677" y="4775200"/>
            <a:ext cx="3771900" cy="1168400"/>
            <a:chOff x="8119677" y="4775200"/>
            <a:chExt cx="3771900" cy="1168400"/>
          </a:xfrm>
        </p:grpSpPr>
        <p:sp>
          <p:nvSpPr>
            <p:cNvPr id="14" name="object 14"/>
            <p:cNvSpPr/>
            <p:nvPr/>
          </p:nvSpPr>
          <p:spPr>
            <a:xfrm>
              <a:off x="8145064" y="4775200"/>
              <a:ext cx="0" cy="1168400"/>
            </a:xfrm>
            <a:custGeom>
              <a:avLst/>
              <a:gdLst/>
              <a:ahLst/>
              <a:cxnLst/>
              <a:rect l="l" t="t" r="r" b="b"/>
              <a:pathLst>
                <a:path h="1168400">
                  <a:moveTo>
                    <a:pt x="0" y="0"/>
                  </a:moveTo>
                  <a:lnTo>
                    <a:pt x="0" y="1168398"/>
                  </a:lnTo>
                </a:path>
              </a:pathLst>
            </a:custGeom>
            <a:ln w="50774">
              <a:solidFill>
                <a:srgbClr val="57AE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8145064" y="4775200"/>
              <a:ext cx="3746500" cy="1168400"/>
            </a:xfrm>
            <a:custGeom>
              <a:avLst/>
              <a:gdLst/>
              <a:ahLst/>
              <a:cxnLst/>
              <a:rect l="l" t="t" r="r" b="b"/>
              <a:pathLst>
                <a:path w="3746500" h="1168400">
                  <a:moveTo>
                    <a:pt x="3644895" y="1168398"/>
                  </a:moveTo>
                  <a:lnTo>
                    <a:pt x="0" y="1168398"/>
                  </a:lnTo>
                  <a:lnTo>
                    <a:pt x="0" y="0"/>
                  </a:lnTo>
                  <a:lnTo>
                    <a:pt x="3644895" y="0"/>
                  </a:lnTo>
                  <a:lnTo>
                    <a:pt x="3684444" y="7983"/>
                  </a:lnTo>
                  <a:lnTo>
                    <a:pt x="3716739" y="29758"/>
                  </a:lnTo>
                  <a:lnTo>
                    <a:pt x="3738514" y="62054"/>
                  </a:lnTo>
                  <a:lnTo>
                    <a:pt x="3746498" y="101602"/>
                  </a:lnTo>
                  <a:lnTo>
                    <a:pt x="3746498" y="1066794"/>
                  </a:lnTo>
                  <a:lnTo>
                    <a:pt x="3738514" y="1106344"/>
                  </a:lnTo>
                  <a:lnTo>
                    <a:pt x="3716739" y="1138639"/>
                  </a:lnTo>
                  <a:lnTo>
                    <a:pt x="3684444" y="1160414"/>
                  </a:lnTo>
                  <a:lnTo>
                    <a:pt x="3644895" y="1168398"/>
                  </a:lnTo>
                  <a:close/>
                </a:path>
              </a:pathLst>
            </a:custGeom>
            <a:solidFill>
              <a:srgbClr val="57AEFF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8335566" y="4902670"/>
            <a:ext cx="2533015" cy="819150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Árboles</a:t>
            </a:r>
            <a:r>
              <a:rPr sz="18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B</a:t>
            </a:r>
            <a:r>
              <a:rPr sz="18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y</a:t>
            </a:r>
            <a:r>
              <a:rPr sz="18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spc="-25" dirty="0">
                <a:solidFill>
                  <a:srgbClr val="EAEAEA"/>
                </a:solidFill>
                <a:latin typeface="Arial"/>
                <a:cs typeface="Arial"/>
              </a:rPr>
              <a:t>B+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Multi-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rámicos,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optimizados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almacenamiento</a:t>
            </a:r>
            <a:r>
              <a:rPr sz="14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en</a:t>
            </a:r>
            <a:r>
              <a:rPr sz="14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disco.</a:t>
            </a:r>
            <a:endParaRPr sz="1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51142" y="343544"/>
            <a:ext cx="209423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600" spc="-25" dirty="0">
                <a:solidFill>
                  <a:srgbClr val="3876B8"/>
                </a:solidFill>
              </a:rPr>
              <a:t>Objetivo </a:t>
            </a:r>
            <a:r>
              <a:rPr sz="3600" spc="-50" dirty="0">
                <a:solidFill>
                  <a:srgbClr val="3876B8"/>
                </a:solidFill>
              </a:rPr>
              <a:t>s</a:t>
            </a:r>
            <a:endParaRPr sz="3600"/>
          </a:p>
        </p:txBody>
      </p:sp>
      <p:grpSp>
        <p:nvGrpSpPr>
          <p:cNvPr id="3" name="object 3"/>
          <p:cNvGrpSpPr/>
          <p:nvPr/>
        </p:nvGrpSpPr>
        <p:grpSpPr>
          <a:xfrm>
            <a:off x="3276600" y="1126525"/>
            <a:ext cx="5695315" cy="3852545"/>
            <a:chOff x="3276600" y="1126525"/>
            <a:chExt cx="5695315" cy="3852545"/>
          </a:xfrm>
        </p:grpSpPr>
        <p:sp>
          <p:nvSpPr>
            <p:cNvPr id="4" name="object 4"/>
            <p:cNvSpPr/>
            <p:nvPr/>
          </p:nvSpPr>
          <p:spPr>
            <a:xfrm>
              <a:off x="3276600" y="1126525"/>
              <a:ext cx="5695315" cy="3852545"/>
            </a:xfrm>
            <a:custGeom>
              <a:avLst/>
              <a:gdLst/>
              <a:ahLst/>
              <a:cxnLst/>
              <a:rect l="l" t="t" r="r" b="b"/>
              <a:pathLst>
                <a:path w="5695315" h="3852545">
                  <a:moveTo>
                    <a:pt x="5592579" y="3852417"/>
                  </a:moveTo>
                  <a:lnTo>
                    <a:pt x="102606" y="3852417"/>
                  </a:lnTo>
                  <a:lnTo>
                    <a:pt x="62667" y="3841978"/>
                  </a:lnTo>
                  <a:lnTo>
                    <a:pt x="30051" y="3813511"/>
                  </a:lnTo>
                  <a:lnTo>
                    <a:pt x="8062" y="3771289"/>
                  </a:lnTo>
                  <a:lnTo>
                    <a:pt x="0" y="3719585"/>
                  </a:lnTo>
                  <a:lnTo>
                    <a:pt x="0" y="132830"/>
                  </a:lnTo>
                  <a:lnTo>
                    <a:pt x="8067" y="81147"/>
                  </a:lnTo>
                  <a:lnTo>
                    <a:pt x="30067" y="38922"/>
                  </a:lnTo>
                  <a:lnTo>
                    <a:pt x="62683" y="10444"/>
                  </a:lnTo>
                  <a:lnTo>
                    <a:pt x="102606" y="0"/>
                  </a:lnTo>
                  <a:lnTo>
                    <a:pt x="5592579" y="0"/>
                  </a:lnTo>
                  <a:lnTo>
                    <a:pt x="5632519" y="10437"/>
                  </a:lnTo>
                  <a:lnTo>
                    <a:pt x="5665134" y="38904"/>
                  </a:lnTo>
                  <a:lnTo>
                    <a:pt x="5687124" y="81126"/>
                  </a:lnTo>
                  <a:lnTo>
                    <a:pt x="5695188" y="132830"/>
                  </a:lnTo>
                  <a:lnTo>
                    <a:pt x="5695188" y="3719585"/>
                  </a:lnTo>
                  <a:lnTo>
                    <a:pt x="5687124" y="3771289"/>
                  </a:lnTo>
                  <a:lnTo>
                    <a:pt x="5665134" y="3813511"/>
                  </a:lnTo>
                  <a:lnTo>
                    <a:pt x="5632519" y="3841978"/>
                  </a:lnTo>
                  <a:lnTo>
                    <a:pt x="5592579" y="3852417"/>
                  </a:lnTo>
                  <a:close/>
                </a:path>
              </a:pathLst>
            </a:custGeom>
            <a:solidFill>
              <a:srgbClr val="3876B8">
                <a:alpha val="941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902598" y="121925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399" y="812798"/>
                  </a:moveTo>
                  <a:lnTo>
                    <a:pt x="359031" y="810062"/>
                  </a:lnTo>
                  <a:lnTo>
                    <a:pt x="313263" y="802057"/>
                  </a:lnTo>
                  <a:lnTo>
                    <a:pt x="269397" y="789090"/>
                  </a:lnTo>
                  <a:lnTo>
                    <a:pt x="227741" y="771465"/>
                  </a:lnTo>
                  <a:lnTo>
                    <a:pt x="188599" y="749490"/>
                  </a:lnTo>
                  <a:lnTo>
                    <a:pt x="152280" y="723470"/>
                  </a:lnTo>
                  <a:lnTo>
                    <a:pt x="119088" y="693710"/>
                  </a:lnTo>
                  <a:lnTo>
                    <a:pt x="89328" y="660518"/>
                  </a:lnTo>
                  <a:lnTo>
                    <a:pt x="63308" y="624198"/>
                  </a:lnTo>
                  <a:lnTo>
                    <a:pt x="41333" y="585057"/>
                  </a:lnTo>
                  <a:lnTo>
                    <a:pt x="23708" y="543401"/>
                  </a:lnTo>
                  <a:lnTo>
                    <a:pt x="10741" y="499535"/>
                  </a:lnTo>
                  <a:lnTo>
                    <a:pt x="2736" y="453766"/>
                  </a:lnTo>
                  <a:lnTo>
                    <a:pt x="0" y="406398"/>
                  </a:lnTo>
                  <a:lnTo>
                    <a:pt x="2736" y="359031"/>
                  </a:lnTo>
                  <a:lnTo>
                    <a:pt x="10741" y="313262"/>
                  </a:lnTo>
                  <a:lnTo>
                    <a:pt x="23708" y="269396"/>
                  </a:lnTo>
                  <a:lnTo>
                    <a:pt x="41333" y="227740"/>
                  </a:lnTo>
                  <a:lnTo>
                    <a:pt x="63308" y="188599"/>
                  </a:lnTo>
                  <a:lnTo>
                    <a:pt x="89328" y="152279"/>
                  </a:lnTo>
                  <a:lnTo>
                    <a:pt x="119088" y="119087"/>
                  </a:lnTo>
                  <a:lnTo>
                    <a:pt x="152280" y="89327"/>
                  </a:lnTo>
                  <a:lnTo>
                    <a:pt x="188599" y="63307"/>
                  </a:lnTo>
                  <a:lnTo>
                    <a:pt x="227741" y="41332"/>
                  </a:lnTo>
                  <a:lnTo>
                    <a:pt x="269397" y="23707"/>
                  </a:lnTo>
                  <a:lnTo>
                    <a:pt x="313263" y="10740"/>
                  </a:lnTo>
                  <a:lnTo>
                    <a:pt x="359031" y="2735"/>
                  </a:lnTo>
                  <a:lnTo>
                    <a:pt x="406399" y="0"/>
                  </a:lnTo>
                  <a:lnTo>
                    <a:pt x="453767" y="2735"/>
                  </a:lnTo>
                  <a:lnTo>
                    <a:pt x="499536" y="10740"/>
                  </a:lnTo>
                  <a:lnTo>
                    <a:pt x="543402" y="23707"/>
                  </a:lnTo>
                  <a:lnTo>
                    <a:pt x="585058" y="41332"/>
                  </a:lnTo>
                  <a:lnTo>
                    <a:pt x="624199" y="63307"/>
                  </a:lnTo>
                  <a:lnTo>
                    <a:pt x="660519" y="89327"/>
                  </a:lnTo>
                  <a:lnTo>
                    <a:pt x="693711" y="119087"/>
                  </a:lnTo>
                  <a:lnTo>
                    <a:pt x="723471" y="152279"/>
                  </a:lnTo>
                  <a:lnTo>
                    <a:pt x="749491" y="188599"/>
                  </a:lnTo>
                  <a:lnTo>
                    <a:pt x="771466" y="227740"/>
                  </a:lnTo>
                  <a:lnTo>
                    <a:pt x="789091" y="269396"/>
                  </a:lnTo>
                  <a:lnTo>
                    <a:pt x="802058" y="313262"/>
                  </a:lnTo>
                  <a:lnTo>
                    <a:pt x="810063" y="359031"/>
                  </a:lnTo>
                  <a:lnTo>
                    <a:pt x="812799" y="406398"/>
                  </a:lnTo>
                  <a:lnTo>
                    <a:pt x="810063" y="453766"/>
                  </a:lnTo>
                  <a:lnTo>
                    <a:pt x="802058" y="499535"/>
                  </a:lnTo>
                  <a:lnTo>
                    <a:pt x="789091" y="543401"/>
                  </a:lnTo>
                  <a:lnTo>
                    <a:pt x="771466" y="585057"/>
                  </a:lnTo>
                  <a:lnTo>
                    <a:pt x="749491" y="624198"/>
                  </a:lnTo>
                  <a:lnTo>
                    <a:pt x="723471" y="660518"/>
                  </a:lnTo>
                  <a:lnTo>
                    <a:pt x="693711" y="693710"/>
                  </a:lnTo>
                  <a:lnTo>
                    <a:pt x="660519" y="723470"/>
                  </a:lnTo>
                  <a:lnTo>
                    <a:pt x="624199" y="749490"/>
                  </a:lnTo>
                  <a:lnTo>
                    <a:pt x="585058" y="771465"/>
                  </a:lnTo>
                  <a:lnTo>
                    <a:pt x="543402" y="789090"/>
                  </a:lnTo>
                  <a:lnTo>
                    <a:pt x="499536" y="802057"/>
                  </a:lnTo>
                  <a:lnTo>
                    <a:pt x="453767" y="810062"/>
                  </a:lnTo>
                  <a:lnTo>
                    <a:pt x="406399" y="812798"/>
                  </a:lnTo>
                  <a:close/>
                </a:path>
              </a:pathLst>
            </a:custGeom>
            <a:solidFill>
              <a:srgbClr val="3876B8">
                <a:alpha val="2941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118493" y="1435150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381000" y="190500"/>
                  </a:moveTo>
                  <a:lnTo>
                    <a:pt x="375958" y="146850"/>
                  </a:lnTo>
                  <a:lnTo>
                    <a:pt x="361619" y="106756"/>
                  </a:lnTo>
                  <a:lnTo>
                    <a:pt x="339128" y="71386"/>
                  </a:lnTo>
                  <a:lnTo>
                    <a:pt x="333375" y="65633"/>
                  </a:lnTo>
                  <a:lnTo>
                    <a:pt x="333375" y="190500"/>
                  </a:lnTo>
                  <a:lnTo>
                    <a:pt x="326085" y="235648"/>
                  </a:lnTo>
                  <a:lnTo>
                    <a:pt x="305790" y="274866"/>
                  </a:lnTo>
                  <a:lnTo>
                    <a:pt x="274853" y="305803"/>
                  </a:lnTo>
                  <a:lnTo>
                    <a:pt x="235635" y="326097"/>
                  </a:lnTo>
                  <a:lnTo>
                    <a:pt x="190500" y="333375"/>
                  </a:lnTo>
                  <a:lnTo>
                    <a:pt x="145364" y="326097"/>
                  </a:lnTo>
                  <a:lnTo>
                    <a:pt x="106146" y="305803"/>
                  </a:lnTo>
                  <a:lnTo>
                    <a:pt x="75209" y="274866"/>
                  </a:lnTo>
                  <a:lnTo>
                    <a:pt x="54914" y="235648"/>
                  </a:lnTo>
                  <a:lnTo>
                    <a:pt x="47625" y="190500"/>
                  </a:lnTo>
                  <a:lnTo>
                    <a:pt x="54914" y="145364"/>
                  </a:lnTo>
                  <a:lnTo>
                    <a:pt x="75209" y="106146"/>
                  </a:lnTo>
                  <a:lnTo>
                    <a:pt x="106146" y="75209"/>
                  </a:lnTo>
                  <a:lnTo>
                    <a:pt x="145364" y="54914"/>
                  </a:lnTo>
                  <a:lnTo>
                    <a:pt x="190500" y="47625"/>
                  </a:lnTo>
                  <a:lnTo>
                    <a:pt x="235635" y="54914"/>
                  </a:lnTo>
                  <a:lnTo>
                    <a:pt x="274853" y="75209"/>
                  </a:lnTo>
                  <a:lnTo>
                    <a:pt x="305790" y="106146"/>
                  </a:lnTo>
                  <a:lnTo>
                    <a:pt x="326085" y="145364"/>
                  </a:lnTo>
                  <a:lnTo>
                    <a:pt x="333375" y="190500"/>
                  </a:lnTo>
                  <a:lnTo>
                    <a:pt x="333375" y="65633"/>
                  </a:lnTo>
                  <a:lnTo>
                    <a:pt x="315366" y="47625"/>
                  </a:lnTo>
                  <a:lnTo>
                    <a:pt x="309613" y="41871"/>
                  </a:lnTo>
                  <a:lnTo>
                    <a:pt x="274243" y="19380"/>
                  </a:lnTo>
                  <a:lnTo>
                    <a:pt x="234149" y="5041"/>
                  </a:lnTo>
                  <a:lnTo>
                    <a:pt x="190500" y="0"/>
                  </a:lnTo>
                  <a:lnTo>
                    <a:pt x="146837" y="5041"/>
                  </a:lnTo>
                  <a:lnTo>
                    <a:pt x="106756" y="19380"/>
                  </a:lnTo>
                  <a:lnTo>
                    <a:pt x="71374" y="41871"/>
                  </a:lnTo>
                  <a:lnTo>
                    <a:pt x="41871" y="71386"/>
                  </a:lnTo>
                  <a:lnTo>
                    <a:pt x="19367" y="106756"/>
                  </a:lnTo>
                  <a:lnTo>
                    <a:pt x="5029" y="146850"/>
                  </a:lnTo>
                  <a:lnTo>
                    <a:pt x="0" y="190500"/>
                  </a:lnTo>
                  <a:lnTo>
                    <a:pt x="5029" y="234162"/>
                  </a:lnTo>
                  <a:lnTo>
                    <a:pt x="19367" y="274256"/>
                  </a:lnTo>
                  <a:lnTo>
                    <a:pt x="41871" y="309626"/>
                  </a:lnTo>
                  <a:lnTo>
                    <a:pt x="71374" y="339128"/>
                  </a:lnTo>
                  <a:lnTo>
                    <a:pt x="106756" y="361632"/>
                  </a:lnTo>
                  <a:lnTo>
                    <a:pt x="146837" y="375970"/>
                  </a:lnTo>
                  <a:lnTo>
                    <a:pt x="190500" y="381000"/>
                  </a:lnTo>
                  <a:lnTo>
                    <a:pt x="234149" y="375970"/>
                  </a:lnTo>
                  <a:lnTo>
                    <a:pt x="274243" y="361632"/>
                  </a:lnTo>
                  <a:lnTo>
                    <a:pt x="309613" y="339128"/>
                  </a:lnTo>
                  <a:lnTo>
                    <a:pt x="315366" y="333375"/>
                  </a:lnTo>
                  <a:lnTo>
                    <a:pt x="339128" y="309626"/>
                  </a:lnTo>
                  <a:lnTo>
                    <a:pt x="361619" y="274256"/>
                  </a:lnTo>
                  <a:lnTo>
                    <a:pt x="375958" y="234162"/>
                  </a:lnTo>
                  <a:lnTo>
                    <a:pt x="381000" y="190500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01842" y="1518493"/>
              <a:ext cx="214310" cy="214311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41871" y="2955875"/>
              <a:ext cx="177798" cy="177798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41871" y="3479450"/>
              <a:ext cx="177798" cy="177798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41871" y="3946500"/>
              <a:ext cx="177798" cy="177798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3961460" y="2272180"/>
            <a:ext cx="4253230" cy="1261745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411480">
              <a:lnSpc>
                <a:spcPct val="100000"/>
              </a:lnSpc>
              <a:spcBef>
                <a:spcPts val="245"/>
              </a:spcBef>
            </a:pPr>
            <a:r>
              <a:rPr sz="2400" dirty="0">
                <a:solidFill>
                  <a:srgbClr val="EAEAEA"/>
                </a:solidFill>
                <a:latin typeface="Arial Black"/>
                <a:cs typeface="Arial Black"/>
              </a:rPr>
              <a:t>Objetivos</a:t>
            </a:r>
            <a:r>
              <a:rPr sz="2400" spc="-5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400" dirty="0">
                <a:solidFill>
                  <a:srgbClr val="EAEAEA"/>
                </a:solidFill>
                <a:latin typeface="Arial Black"/>
                <a:cs typeface="Arial Black"/>
              </a:rPr>
              <a:t>del</a:t>
            </a:r>
            <a:r>
              <a:rPr sz="2400" spc="-55" dirty="0">
                <a:solidFill>
                  <a:srgbClr val="EAEAEA"/>
                </a:solidFill>
                <a:latin typeface="Arial Black"/>
                <a:cs typeface="Arial Black"/>
              </a:rPr>
              <a:t> </a:t>
            </a:r>
            <a:r>
              <a:rPr sz="2400" spc="-10" dirty="0">
                <a:solidFill>
                  <a:srgbClr val="EAEAEA"/>
                </a:solidFill>
                <a:latin typeface="Arial Black"/>
                <a:cs typeface="Arial Black"/>
              </a:rPr>
              <a:t>Estudio</a:t>
            </a:r>
            <a:endParaRPr sz="24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Comprender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sus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estructuras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sus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propiedades.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00">
              <a:latin typeface="Arial MT"/>
              <a:cs typeface="Arial MT"/>
            </a:endParaRPr>
          </a:p>
          <a:p>
            <a:pPr marL="13335">
              <a:lnSpc>
                <a:spcPct val="100000"/>
              </a:lnSpc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Comparar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ventajas,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desventajas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escenarios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uso.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962096" y="4107801"/>
            <a:ext cx="481647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Aplicar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los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conceptos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en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casos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estudio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ejemplos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reales.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6444623" y="1219249"/>
            <a:ext cx="812800" cy="812800"/>
            <a:chOff x="6444623" y="1219249"/>
            <a:chExt cx="812800" cy="812800"/>
          </a:xfrm>
        </p:grpSpPr>
        <p:sp>
          <p:nvSpPr>
            <p:cNvPr id="14" name="object 14"/>
            <p:cNvSpPr/>
            <p:nvPr/>
          </p:nvSpPr>
          <p:spPr>
            <a:xfrm>
              <a:off x="6444623" y="1219249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398" y="812798"/>
                  </a:moveTo>
                  <a:lnTo>
                    <a:pt x="359033" y="810062"/>
                  </a:lnTo>
                  <a:lnTo>
                    <a:pt x="313262" y="802057"/>
                  </a:lnTo>
                  <a:lnTo>
                    <a:pt x="269397" y="789090"/>
                  </a:lnTo>
                  <a:lnTo>
                    <a:pt x="227741" y="771465"/>
                  </a:lnTo>
                  <a:lnTo>
                    <a:pt x="188600" y="749490"/>
                  </a:lnTo>
                  <a:lnTo>
                    <a:pt x="152280" y="723470"/>
                  </a:lnTo>
                  <a:lnTo>
                    <a:pt x="119087" y="693710"/>
                  </a:lnTo>
                  <a:lnTo>
                    <a:pt x="89329" y="660518"/>
                  </a:lnTo>
                  <a:lnTo>
                    <a:pt x="63308" y="624198"/>
                  </a:lnTo>
                  <a:lnTo>
                    <a:pt x="41333" y="585057"/>
                  </a:lnTo>
                  <a:lnTo>
                    <a:pt x="23708" y="543401"/>
                  </a:lnTo>
                  <a:lnTo>
                    <a:pt x="10741" y="499535"/>
                  </a:lnTo>
                  <a:lnTo>
                    <a:pt x="2736" y="453766"/>
                  </a:lnTo>
                  <a:lnTo>
                    <a:pt x="0" y="406398"/>
                  </a:lnTo>
                  <a:lnTo>
                    <a:pt x="2736" y="359031"/>
                  </a:lnTo>
                  <a:lnTo>
                    <a:pt x="10741" y="313262"/>
                  </a:lnTo>
                  <a:lnTo>
                    <a:pt x="23708" y="269396"/>
                  </a:lnTo>
                  <a:lnTo>
                    <a:pt x="41333" y="227740"/>
                  </a:lnTo>
                  <a:lnTo>
                    <a:pt x="63308" y="188599"/>
                  </a:lnTo>
                  <a:lnTo>
                    <a:pt x="89329" y="152279"/>
                  </a:lnTo>
                  <a:lnTo>
                    <a:pt x="119087" y="119087"/>
                  </a:lnTo>
                  <a:lnTo>
                    <a:pt x="152280" y="89327"/>
                  </a:lnTo>
                  <a:lnTo>
                    <a:pt x="188600" y="63307"/>
                  </a:lnTo>
                  <a:lnTo>
                    <a:pt x="227741" y="41332"/>
                  </a:lnTo>
                  <a:lnTo>
                    <a:pt x="269397" y="23707"/>
                  </a:lnTo>
                  <a:lnTo>
                    <a:pt x="313262" y="10740"/>
                  </a:lnTo>
                  <a:lnTo>
                    <a:pt x="359033" y="2735"/>
                  </a:lnTo>
                  <a:lnTo>
                    <a:pt x="406398" y="0"/>
                  </a:lnTo>
                  <a:lnTo>
                    <a:pt x="453766" y="2735"/>
                  </a:lnTo>
                  <a:lnTo>
                    <a:pt x="499536" y="10740"/>
                  </a:lnTo>
                  <a:lnTo>
                    <a:pt x="543401" y="23707"/>
                  </a:lnTo>
                  <a:lnTo>
                    <a:pt x="585058" y="41332"/>
                  </a:lnTo>
                  <a:lnTo>
                    <a:pt x="624198" y="63307"/>
                  </a:lnTo>
                  <a:lnTo>
                    <a:pt x="660519" y="89327"/>
                  </a:lnTo>
                  <a:lnTo>
                    <a:pt x="693711" y="119087"/>
                  </a:lnTo>
                  <a:lnTo>
                    <a:pt x="723469" y="152279"/>
                  </a:lnTo>
                  <a:lnTo>
                    <a:pt x="749491" y="188599"/>
                  </a:lnTo>
                  <a:lnTo>
                    <a:pt x="771466" y="227740"/>
                  </a:lnTo>
                  <a:lnTo>
                    <a:pt x="789091" y="269396"/>
                  </a:lnTo>
                  <a:lnTo>
                    <a:pt x="802058" y="313262"/>
                  </a:lnTo>
                  <a:lnTo>
                    <a:pt x="810062" y="359031"/>
                  </a:lnTo>
                  <a:lnTo>
                    <a:pt x="812798" y="406398"/>
                  </a:lnTo>
                  <a:lnTo>
                    <a:pt x="810062" y="453766"/>
                  </a:lnTo>
                  <a:lnTo>
                    <a:pt x="802058" y="499535"/>
                  </a:lnTo>
                  <a:lnTo>
                    <a:pt x="789091" y="543401"/>
                  </a:lnTo>
                  <a:lnTo>
                    <a:pt x="771466" y="585057"/>
                  </a:lnTo>
                  <a:lnTo>
                    <a:pt x="749491" y="624198"/>
                  </a:lnTo>
                  <a:lnTo>
                    <a:pt x="723469" y="660518"/>
                  </a:lnTo>
                  <a:lnTo>
                    <a:pt x="693711" y="693710"/>
                  </a:lnTo>
                  <a:lnTo>
                    <a:pt x="660519" y="723470"/>
                  </a:lnTo>
                  <a:lnTo>
                    <a:pt x="624198" y="749490"/>
                  </a:lnTo>
                  <a:lnTo>
                    <a:pt x="585058" y="771465"/>
                  </a:lnTo>
                  <a:lnTo>
                    <a:pt x="543401" y="789090"/>
                  </a:lnTo>
                  <a:lnTo>
                    <a:pt x="499536" y="802057"/>
                  </a:lnTo>
                  <a:lnTo>
                    <a:pt x="453766" y="810062"/>
                  </a:lnTo>
                  <a:lnTo>
                    <a:pt x="406398" y="812798"/>
                  </a:lnTo>
                  <a:close/>
                </a:path>
              </a:pathLst>
            </a:custGeom>
            <a:solidFill>
              <a:srgbClr val="3876B8">
                <a:alpha val="2941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626377" y="1400720"/>
              <a:ext cx="257175" cy="187960"/>
            </a:xfrm>
            <a:custGeom>
              <a:avLst/>
              <a:gdLst/>
              <a:ahLst/>
              <a:cxnLst/>
              <a:rect l="l" t="t" r="r" b="b"/>
              <a:pathLst>
                <a:path w="257175" h="187959">
                  <a:moveTo>
                    <a:pt x="256578" y="96939"/>
                  </a:moveTo>
                  <a:lnTo>
                    <a:pt x="253657" y="86004"/>
                  </a:lnTo>
                  <a:lnTo>
                    <a:pt x="250774" y="79857"/>
                  </a:lnTo>
                  <a:lnTo>
                    <a:pt x="246113" y="75145"/>
                  </a:lnTo>
                  <a:lnTo>
                    <a:pt x="242735" y="73507"/>
                  </a:lnTo>
                  <a:lnTo>
                    <a:pt x="240157" y="72237"/>
                  </a:lnTo>
                  <a:lnTo>
                    <a:pt x="233426" y="71488"/>
                  </a:lnTo>
                  <a:lnTo>
                    <a:pt x="202171" y="73507"/>
                  </a:lnTo>
                  <a:lnTo>
                    <a:pt x="197485" y="67398"/>
                  </a:lnTo>
                  <a:lnTo>
                    <a:pt x="192049" y="61887"/>
                  </a:lnTo>
                  <a:lnTo>
                    <a:pt x="185864" y="57124"/>
                  </a:lnTo>
                  <a:lnTo>
                    <a:pt x="186664" y="44856"/>
                  </a:lnTo>
                  <a:lnTo>
                    <a:pt x="186702" y="44259"/>
                  </a:lnTo>
                  <a:lnTo>
                    <a:pt x="187782" y="27508"/>
                  </a:lnTo>
                  <a:lnTo>
                    <a:pt x="187134" y="19278"/>
                  </a:lnTo>
                  <a:lnTo>
                    <a:pt x="153873" y="571"/>
                  </a:lnTo>
                  <a:lnTo>
                    <a:pt x="147078" y="0"/>
                  </a:lnTo>
                  <a:lnTo>
                    <a:pt x="140677" y="1663"/>
                  </a:lnTo>
                  <a:lnTo>
                    <a:pt x="135204" y="5359"/>
                  </a:lnTo>
                  <a:lnTo>
                    <a:pt x="131178" y="10845"/>
                  </a:lnTo>
                  <a:lnTo>
                    <a:pt x="117335" y="38823"/>
                  </a:lnTo>
                  <a:lnTo>
                    <a:pt x="109664" y="39865"/>
                  </a:lnTo>
                  <a:lnTo>
                    <a:pt x="102158" y="41948"/>
                  </a:lnTo>
                  <a:lnTo>
                    <a:pt x="95084" y="44856"/>
                  </a:lnTo>
                  <a:lnTo>
                    <a:pt x="69037" y="27508"/>
                  </a:lnTo>
                  <a:lnTo>
                    <a:pt x="62801" y="24765"/>
                  </a:lnTo>
                  <a:lnTo>
                    <a:pt x="56210" y="24307"/>
                  </a:lnTo>
                  <a:lnTo>
                    <a:pt x="49949" y="26022"/>
                  </a:lnTo>
                  <a:lnTo>
                    <a:pt x="24307" y="56197"/>
                  </a:lnTo>
                  <a:lnTo>
                    <a:pt x="24371" y="57124"/>
                  </a:lnTo>
                  <a:lnTo>
                    <a:pt x="24777" y="62801"/>
                  </a:lnTo>
                  <a:lnTo>
                    <a:pt x="27520" y="69037"/>
                  </a:lnTo>
                  <a:lnTo>
                    <a:pt x="44856" y="95008"/>
                  </a:lnTo>
                  <a:lnTo>
                    <a:pt x="39420" y="113461"/>
                  </a:lnTo>
                  <a:lnTo>
                    <a:pt x="38900" y="117259"/>
                  </a:lnTo>
                  <a:lnTo>
                    <a:pt x="10845" y="131102"/>
                  </a:lnTo>
                  <a:lnTo>
                    <a:pt x="5359" y="135140"/>
                  </a:lnTo>
                  <a:lnTo>
                    <a:pt x="1663" y="140639"/>
                  </a:lnTo>
                  <a:lnTo>
                    <a:pt x="0" y="147040"/>
                  </a:lnTo>
                  <a:lnTo>
                    <a:pt x="584" y="153797"/>
                  </a:lnTo>
                  <a:lnTo>
                    <a:pt x="26035" y="187807"/>
                  </a:lnTo>
                  <a:lnTo>
                    <a:pt x="57289" y="185788"/>
                  </a:lnTo>
                  <a:lnTo>
                    <a:pt x="228917" y="185788"/>
                  </a:lnTo>
                  <a:lnTo>
                    <a:pt x="214591" y="164287"/>
                  </a:lnTo>
                  <a:lnTo>
                    <a:pt x="215341" y="162433"/>
                  </a:lnTo>
                  <a:lnTo>
                    <a:pt x="129692" y="162433"/>
                  </a:lnTo>
                  <a:lnTo>
                    <a:pt x="116954" y="159854"/>
                  </a:lnTo>
                  <a:lnTo>
                    <a:pt x="106540" y="152831"/>
                  </a:lnTo>
                  <a:lnTo>
                    <a:pt x="99517" y="142430"/>
                  </a:lnTo>
                  <a:lnTo>
                    <a:pt x="96939" y="129679"/>
                  </a:lnTo>
                  <a:lnTo>
                    <a:pt x="99517" y="116941"/>
                  </a:lnTo>
                  <a:lnTo>
                    <a:pt x="106540" y="106540"/>
                  </a:lnTo>
                  <a:lnTo>
                    <a:pt x="116954" y="99517"/>
                  </a:lnTo>
                  <a:lnTo>
                    <a:pt x="129692" y="96939"/>
                  </a:lnTo>
                  <a:lnTo>
                    <a:pt x="256578" y="96939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756071" y="1497657"/>
              <a:ext cx="129764" cy="6548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683667" y="1586507"/>
              <a:ext cx="368283" cy="78209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6816806" y="1662707"/>
              <a:ext cx="257175" cy="163830"/>
            </a:xfrm>
            <a:custGeom>
              <a:avLst/>
              <a:gdLst/>
              <a:ahLst/>
              <a:cxnLst/>
              <a:rect l="l" t="t" r="r" b="b"/>
              <a:pathLst>
                <a:path w="257175" h="163830">
                  <a:moveTo>
                    <a:pt x="56206" y="163572"/>
                  </a:moveTo>
                  <a:lnTo>
                    <a:pt x="26064" y="138052"/>
                  </a:lnTo>
                  <a:lnTo>
                    <a:pt x="24310" y="131676"/>
                  </a:lnTo>
                  <a:lnTo>
                    <a:pt x="24715" y="125909"/>
                  </a:lnTo>
                  <a:lnTo>
                    <a:pt x="24774" y="125076"/>
                  </a:lnTo>
                  <a:lnTo>
                    <a:pt x="27520" y="118839"/>
                  </a:lnTo>
                  <a:lnTo>
                    <a:pt x="44857" y="92795"/>
                  </a:lnTo>
                  <a:lnTo>
                    <a:pt x="43445" y="89297"/>
                  </a:lnTo>
                  <a:lnTo>
                    <a:pt x="42178" y="85651"/>
                  </a:lnTo>
                  <a:lnTo>
                    <a:pt x="40095" y="78061"/>
                  </a:lnTo>
                  <a:lnTo>
                    <a:pt x="39427" y="74265"/>
                  </a:lnTo>
                  <a:lnTo>
                    <a:pt x="38954" y="70898"/>
                  </a:lnTo>
                  <a:lnTo>
                    <a:pt x="38904" y="70545"/>
                  </a:lnTo>
                  <a:lnTo>
                    <a:pt x="10852" y="56704"/>
                  </a:lnTo>
                  <a:lnTo>
                    <a:pt x="5363" y="52665"/>
                  </a:lnTo>
                  <a:lnTo>
                    <a:pt x="1670" y="47170"/>
                  </a:lnTo>
                  <a:lnTo>
                    <a:pt x="0" y="40766"/>
                  </a:lnTo>
                  <a:lnTo>
                    <a:pt x="495" y="35017"/>
                  </a:lnTo>
                  <a:lnTo>
                    <a:pt x="581" y="34007"/>
                  </a:lnTo>
                  <a:lnTo>
                    <a:pt x="19257" y="750"/>
                  </a:lnTo>
                  <a:lnTo>
                    <a:pt x="26031" y="0"/>
                  </a:lnTo>
                  <a:lnTo>
                    <a:pt x="57210" y="2008"/>
                  </a:lnTo>
                  <a:lnTo>
                    <a:pt x="228954" y="2008"/>
                  </a:lnTo>
                  <a:lnTo>
                    <a:pt x="214596" y="23515"/>
                  </a:lnTo>
                  <a:lnTo>
                    <a:pt x="215378" y="25449"/>
                  </a:lnTo>
                  <a:lnTo>
                    <a:pt x="129764" y="25449"/>
                  </a:lnTo>
                  <a:lnTo>
                    <a:pt x="97074" y="58155"/>
                  </a:lnTo>
                  <a:lnTo>
                    <a:pt x="97339" y="59606"/>
                  </a:lnTo>
                  <a:lnTo>
                    <a:pt x="129838" y="90934"/>
                  </a:lnTo>
                  <a:lnTo>
                    <a:pt x="256567" y="90934"/>
                  </a:lnTo>
                  <a:lnTo>
                    <a:pt x="253663" y="101799"/>
                  </a:lnTo>
                  <a:lnTo>
                    <a:pt x="250783" y="107949"/>
                  </a:lnTo>
                  <a:lnTo>
                    <a:pt x="246138" y="112654"/>
                  </a:lnTo>
                  <a:lnTo>
                    <a:pt x="242771" y="114300"/>
                  </a:lnTo>
                  <a:lnTo>
                    <a:pt x="202170" y="114300"/>
                  </a:lnTo>
                  <a:lnTo>
                    <a:pt x="197481" y="120328"/>
                  </a:lnTo>
                  <a:lnTo>
                    <a:pt x="192049" y="125909"/>
                  </a:lnTo>
                  <a:lnTo>
                    <a:pt x="185872" y="130671"/>
                  </a:lnTo>
                  <a:lnTo>
                    <a:pt x="186668" y="143024"/>
                  </a:lnTo>
                  <a:lnTo>
                    <a:pt x="95087" y="143024"/>
                  </a:lnTo>
                  <a:lnTo>
                    <a:pt x="69042" y="160363"/>
                  </a:lnTo>
                  <a:lnTo>
                    <a:pt x="62806" y="163108"/>
                  </a:lnTo>
                  <a:lnTo>
                    <a:pt x="56206" y="163572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946571" y="1688157"/>
              <a:ext cx="129721" cy="65484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6911886" y="1777009"/>
              <a:ext cx="147955" cy="73660"/>
            </a:xfrm>
            <a:custGeom>
              <a:avLst/>
              <a:gdLst/>
              <a:ahLst/>
              <a:cxnLst/>
              <a:rect l="l" t="t" r="r" b="b"/>
              <a:pathLst>
                <a:path w="147954" h="73660">
                  <a:moveTo>
                    <a:pt x="92798" y="47523"/>
                  </a:moveTo>
                  <a:lnTo>
                    <a:pt x="91579" y="28727"/>
                  </a:lnTo>
                  <a:lnTo>
                    <a:pt x="0" y="28727"/>
                  </a:lnTo>
                  <a:lnTo>
                    <a:pt x="7073" y="31635"/>
                  </a:lnTo>
                  <a:lnTo>
                    <a:pt x="14592" y="33718"/>
                  </a:lnTo>
                  <a:lnTo>
                    <a:pt x="22250" y="34759"/>
                  </a:lnTo>
                  <a:lnTo>
                    <a:pt x="36093" y="62738"/>
                  </a:lnTo>
                  <a:lnTo>
                    <a:pt x="40119" y="68237"/>
                  </a:lnTo>
                  <a:lnTo>
                    <a:pt x="45605" y="71945"/>
                  </a:lnTo>
                  <a:lnTo>
                    <a:pt x="51993" y="73621"/>
                  </a:lnTo>
                  <a:lnTo>
                    <a:pt x="58788" y="72999"/>
                  </a:lnTo>
                  <a:lnTo>
                    <a:pt x="78282" y="67792"/>
                  </a:lnTo>
                  <a:lnTo>
                    <a:pt x="84429" y="64947"/>
                  </a:lnTo>
                  <a:lnTo>
                    <a:pt x="89141" y="60299"/>
                  </a:lnTo>
                  <a:lnTo>
                    <a:pt x="92049" y="54343"/>
                  </a:lnTo>
                  <a:lnTo>
                    <a:pt x="92798" y="47523"/>
                  </a:lnTo>
                  <a:close/>
                </a:path>
                <a:path w="147954" h="73660">
                  <a:moveTo>
                    <a:pt x="147688" y="0"/>
                  </a:moveTo>
                  <a:lnTo>
                    <a:pt x="107086" y="0"/>
                  </a:lnTo>
                  <a:lnTo>
                    <a:pt x="138341" y="2019"/>
                  </a:lnTo>
                  <a:lnTo>
                    <a:pt x="145110" y="1270"/>
                  </a:lnTo>
                  <a:lnTo>
                    <a:pt x="147688" y="0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426"/>
            <a:ext cx="12191999" cy="6854572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779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67720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55721" y="6166355"/>
            <a:ext cx="0" cy="220979"/>
          </a:xfrm>
          <a:custGeom>
            <a:avLst/>
            <a:gdLst/>
            <a:ahLst/>
            <a:cxnLst/>
            <a:rect l="l" t="t" r="r" b="b"/>
            <a:pathLst>
              <a:path h="220979">
                <a:moveTo>
                  <a:pt x="0" y="0"/>
                </a:moveTo>
                <a:lnTo>
                  <a:pt x="0" y="220414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43721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31722" y="6270737"/>
            <a:ext cx="0" cy="126364"/>
          </a:xfrm>
          <a:custGeom>
            <a:avLst/>
            <a:gdLst/>
            <a:ahLst/>
            <a:cxnLst/>
            <a:rect l="l" t="t" r="r" b="b"/>
            <a:pathLst>
              <a:path h="126364">
                <a:moveTo>
                  <a:pt x="0" y="0"/>
                </a:moveTo>
                <a:lnTo>
                  <a:pt x="0" y="125949"/>
                </a:lnTo>
              </a:path>
            </a:pathLst>
          </a:custGeom>
          <a:ln w="126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796831" y="6396445"/>
            <a:ext cx="116842" cy="116842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989336" y="6396445"/>
            <a:ext cx="116843" cy="116842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186107" y="6396445"/>
            <a:ext cx="116842" cy="116842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82878" y="6396445"/>
            <a:ext cx="116842" cy="116842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267198" y="3446152"/>
            <a:ext cx="3657599" cy="12698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4543478" y="296317"/>
            <a:ext cx="2984500" cy="3877310"/>
          </a:xfrm>
          <a:prstGeom prst="rect">
            <a:avLst/>
          </a:prstGeom>
        </p:spPr>
        <p:txBody>
          <a:bodyPr vert="horz" wrap="square" lIns="0" tIns="1036319" rIns="0" bIns="0" rtlCol="0">
            <a:spAutoFit/>
          </a:bodyPr>
          <a:lstStyle/>
          <a:p>
            <a:pPr marL="349250">
              <a:lnSpc>
                <a:spcPct val="100000"/>
              </a:lnSpc>
              <a:spcBef>
                <a:spcPts val="8159"/>
              </a:spcBef>
            </a:pPr>
            <a:r>
              <a:rPr sz="13800" spc="-25" dirty="0">
                <a:solidFill>
                  <a:srgbClr val="FFFFFF"/>
                </a:solidFill>
                <a:latin typeface="Arial MT"/>
                <a:cs typeface="Arial MT"/>
              </a:rPr>
              <a:t>02</a:t>
            </a:r>
            <a:endParaRPr sz="13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Árboles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10" dirty="0">
                <a:solidFill>
                  <a:srgbClr val="FFFFFF"/>
                </a:solidFill>
                <a:latin typeface="Arial MT"/>
                <a:cs typeface="Arial MT"/>
              </a:rPr>
              <a:t>Binarios</a:t>
            </a:r>
            <a:endParaRPr sz="3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599" y="-46355"/>
            <a:ext cx="35788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3876B8"/>
                </a:solidFill>
              </a:rPr>
              <a:t>Árboles</a:t>
            </a:r>
            <a:r>
              <a:rPr spc="-165" dirty="0">
                <a:solidFill>
                  <a:srgbClr val="3876B8"/>
                </a:solidFill>
              </a:rPr>
              <a:t> </a:t>
            </a:r>
            <a:r>
              <a:rPr spc="-10" dirty="0">
                <a:solidFill>
                  <a:srgbClr val="3876B8"/>
                </a:solidFill>
              </a:rPr>
              <a:t>Binarios: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-38100" y="258857"/>
            <a:ext cx="56642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600" spc="-465" dirty="0">
                <a:solidFill>
                  <a:srgbClr val="EAEAEA"/>
                </a:solidFill>
                <a:latin typeface="Arial MT"/>
                <a:cs typeface="Arial MT"/>
              </a:rPr>
              <a:t>U</a:t>
            </a:r>
            <a:r>
              <a:rPr sz="4500" spc="-2872" baseline="-22222" dirty="0">
                <a:solidFill>
                  <a:srgbClr val="3876B8"/>
                </a:solidFill>
                <a:latin typeface="Arial Black"/>
                <a:cs typeface="Arial Black"/>
              </a:rPr>
              <a:t>D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n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b="1" spc="-355" dirty="0">
                <a:solidFill>
                  <a:srgbClr val="FFFFFF"/>
                </a:solidFill>
                <a:latin typeface="Arial"/>
                <a:cs typeface="Arial"/>
              </a:rPr>
              <a:t>á</a:t>
            </a:r>
            <a:r>
              <a:rPr sz="4500" spc="-2497" baseline="-22222" dirty="0">
                <a:solidFill>
                  <a:srgbClr val="3876B8"/>
                </a:solidFill>
                <a:latin typeface="Arial Black"/>
                <a:cs typeface="Arial Black"/>
              </a:rPr>
              <a:t>e</a:t>
            </a:r>
            <a:r>
              <a:rPr sz="1600" b="1" spc="-1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600" b="1" spc="-10" dirty="0">
                <a:solidFill>
                  <a:srgbClr val="FFFFFF"/>
                </a:solidFill>
                <a:latin typeface="Arial"/>
                <a:cs typeface="Arial"/>
              </a:rPr>
              <a:t>b</a:t>
            </a:r>
            <a:r>
              <a:rPr sz="1600" b="1" spc="-93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4500" spc="-1770" baseline="-22222" dirty="0">
                <a:solidFill>
                  <a:srgbClr val="3876B8"/>
                </a:solidFill>
                <a:latin typeface="Arial Black"/>
                <a:cs typeface="Arial Black"/>
              </a:rPr>
              <a:t>f</a:t>
            </a:r>
            <a:r>
              <a:rPr sz="4500" spc="-1777" baseline="-22222" dirty="0">
                <a:solidFill>
                  <a:srgbClr val="3876B8"/>
                </a:solidFill>
                <a:latin typeface="Arial Black"/>
                <a:cs typeface="Arial Black"/>
              </a:rPr>
              <a:t>i</a:t>
            </a:r>
            <a:r>
              <a:rPr sz="1600" b="1" spc="-5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16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600" b="1" spc="-800" dirty="0">
                <a:solidFill>
                  <a:srgbClr val="FFFFFF"/>
                </a:solidFill>
                <a:latin typeface="Arial"/>
                <a:cs typeface="Arial"/>
              </a:rPr>
              <a:t>b</a:t>
            </a:r>
            <a:r>
              <a:rPr sz="4500" spc="-1845" baseline="-22222" dirty="0">
                <a:solidFill>
                  <a:srgbClr val="3876B8"/>
                </a:solidFill>
                <a:latin typeface="Arial Black"/>
                <a:cs typeface="Arial Black"/>
              </a:rPr>
              <a:t>n</a:t>
            </a:r>
            <a:r>
              <a:rPr sz="1600" b="1" spc="-20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600" b="1" spc="-22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4500" spc="-1222" baseline="-22222" dirty="0">
                <a:solidFill>
                  <a:srgbClr val="3876B8"/>
                </a:solidFill>
                <a:latin typeface="Arial Black"/>
                <a:cs typeface="Arial Black"/>
              </a:rPr>
              <a:t>i</a:t>
            </a:r>
            <a:r>
              <a:rPr sz="1600" b="1" spc="-11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4500" spc="-2872" baseline="-22222" dirty="0">
                <a:solidFill>
                  <a:srgbClr val="3876B8"/>
                </a:solidFill>
                <a:latin typeface="Arial Black"/>
                <a:cs typeface="Arial Black"/>
              </a:rPr>
              <a:t>c</a:t>
            </a:r>
            <a:r>
              <a:rPr sz="1600" b="1" spc="-20" dirty="0">
                <a:solidFill>
                  <a:srgbClr val="FFFFFF"/>
                </a:solidFill>
                <a:latin typeface="Arial"/>
                <a:cs typeface="Arial"/>
              </a:rPr>
              <a:t>ri</a:t>
            </a:r>
            <a:r>
              <a:rPr sz="1600" b="1" spc="-15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4500" spc="-622" baseline="-22222" dirty="0">
                <a:solidFill>
                  <a:srgbClr val="3876B8"/>
                </a:solidFill>
                <a:latin typeface="Arial Black"/>
                <a:cs typeface="Arial Black"/>
              </a:rPr>
              <a:t>i</a:t>
            </a:r>
            <a:r>
              <a:rPr sz="1600" spc="-505" dirty="0">
                <a:solidFill>
                  <a:srgbClr val="EAEAEA"/>
                </a:solidFill>
                <a:latin typeface="Arial MT"/>
                <a:cs typeface="Arial MT"/>
              </a:rPr>
              <a:t>e</a:t>
            </a:r>
            <a:r>
              <a:rPr sz="4500" spc="-2279" baseline="-22222" dirty="0">
                <a:solidFill>
                  <a:srgbClr val="3876B8"/>
                </a:solidFill>
                <a:latin typeface="Arial Black"/>
                <a:cs typeface="Arial Black"/>
              </a:rPr>
              <a:t>ó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s</a:t>
            </a:r>
            <a:r>
              <a:rPr sz="1600" spc="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630" dirty="0">
                <a:solidFill>
                  <a:srgbClr val="EAEAEA"/>
                </a:solidFill>
                <a:latin typeface="Arial MT"/>
                <a:cs typeface="Arial MT"/>
              </a:rPr>
              <a:t>u</a:t>
            </a:r>
            <a:r>
              <a:rPr sz="4500" spc="-2062" baseline="-22222" dirty="0">
                <a:solidFill>
                  <a:srgbClr val="3876B8"/>
                </a:solidFill>
                <a:latin typeface="Arial Black"/>
                <a:cs typeface="Arial Black"/>
              </a:rPr>
              <a:t>n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 árbol</a:t>
            </a:r>
            <a:r>
              <a:rPr sz="1600" spc="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ordenado de</a:t>
            </a:r>
            <a:r>
              <a:rPr sz="1600" spc="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grado máximo</a:t>
            </a:r>
            <a:r>
              <a:rPr sz="1600" spc="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dos,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-12700" y="753648"/>
            <a:ext cx="237490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donde</a:t>
            </a:r>
            <a:r>
              <a:rPr sz="16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cada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nodo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tiene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06063" y="785779"/>
            <a:ext cx="2665730" cy="243840"/>
          </a:xfrm>
          <a:prstGeom prst="rect">
            <a:avLst/>
          </a:prstGeom>
          <a:solidFill>
            <a:srgbClr val="080808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55"/>
              </a:lnSpc>
            </a:pP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su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b</a:t>
            </a:r>
            <a:r>
              <a:rPr sz="2400" spc="-652" baseline="3472" dirty="0">
                <a:solidFill>
                  <a:srgbClr val="EAEAEA"/>
                </a:solidFill>
                <a:latin typeface="Arial MT"/>
                <a:cs typeface="Arial MT"/>
              </a:rPr>
              <a:t>.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á</a:t>
            </a:r>
            <a:r>
              <a:rPr sz="2400" spc="-1560" baseline="3472" dirty="0">
                <a:solidFill>
                  <a:srgbClr val="EAEAEA"/>
                </a:solidFill>
                <a:latin typeface="Arial MT"/>
                <a:cs typeface="Arial MT"/>
              </a:rPr>
              <a:t>E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r</a:t>
            </a:r>
            <a:r>
              <a:rPr sz="1600" spc="-385" dirty="0">
                <a:solidFill>
                  <a:srgbClr val="EAEAEA"/>
                </a:solidFill>
                <a:latin typeface="Arial MT"/>
                <a:cs typeface="Arial MT"/>
              </a:rPr>
              <a:t>b</a:t>
            </a:r>
            <a:r>
              <a:rPr sz="2400" spc="-630" baseline="3472" dirty="0">
                <a:solidFill>
                  <a:srgbClr val="EAEAEA"/>
                </a:solidFill>
                <a:latin typeface="Arial MT"/>
                <a:cs typeface="Arial MT"/>
              </a:rPr>
              <a:t>s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o</a:t>
            </a:r>
            <a:r>
              <a:rPr sz="2400" spc="-7" baseline="3472" dirty="0">
                <a:solidFill>
                  <a:srgbClr val="EAEAEA"/>
                </a:solidFill>
                <a:latin typeface="Arial MT"/>
                <a:cs typeface="Arial MT"/>
              </a:rPr>
              <a:t>l</a:t>
            </a:r>
            <a:r>
              <a:rPr sz="2400" spc="-630" baseline="3472" dirty="0">
                <a:solidFill>
                  <a:srgbClr val="EAEAEA"/>
                </a:solidFill>
                <a:latin typeface="Arial MT"/>
                <a:cs typeface="Arial MT"/>
              </a:rPr>
              <a:t>a</a:t>
            </a: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izquierd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o</a:t>
            </a:r>
            <a:r>
              <a:rPr sz="16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y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derecho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-12700" y="1070640"/>
            <a:ext cx="503682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estructura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base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muchas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aplicaciones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informáticas.</a:t>
            </a:r>
            <a:endParaRPr sz="1600">
              <a:latin typeface="Arial MT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50049" y="1349549"/>
            <a:ext cx="2884798" cy="1784098"/>
          </a:xfrm>
          <a:prstGeom prst="rect">
            <a:avLst/>
          </a:prstGeom>
        </p:spPr>
      </p:pic>
      <p:sp>
        <p:nvSpPr>
          <p:cNvPr id="9" name="object 9"/>
          <p:cNvSpPr/>
          <p:nvPr/>
        </p:nvSpPr>
        <p:spPr>
          <a:xfrm>
            <a:off x="0" y="3251248"/>
            <a:ext cx="5582285" cy="914400"/>
          </a:xfrm>
          <a:custGeom>
            <a:avLst/>
            <a:gdLst/>
            <a:ahLst/>
            <a:cxnLst/>
            <a:rect l="l" t="t" r="r" b="b"/>
            <a:pathLst>
              <a:path w="5582285" h="914400">
                <a:moveTo>
                  <a:pt x="5480094" y="914271"/>
                </a:moveTo>
                <a:lnTo>
                  <a:pt x="0" y="914271"/>
                </a:lnTo>
                <a:lnTo>
                  <a:pt x="0" y="0"/>
                </a:lnTo>
                <a:lnTo>
                  <a:pt x="5480094" y="0"/>
                </a:lnTo>
                <a:lnTo>
                  <a:pt x="5519644" y="6246"/>
                </a:lnTo>
                <a:lnTo>
                  <a:pt x="5551939" y="23285"/>
                </a:lnTo>
                <a:lnTo>
                  <a:pt x="5573714" y="48557"/>
                </a:lnTo>
                <a:lnTo>
                  <a:pt x="5581698" y="79503"/>
                </a:lnTo>
                <a:lnTo>
                  <a:pt x="5581698" y="834766"/>
                </a:lnTo>
                <a:lnTo>
                  <a:pt x="5573714" y="865713"/>
                </a:lnTo>
                <a:lnTo>
                  <a:pt x="5551939" y="890985"/>
                </a:lnTo>
                <a:lnTo>
                  <a:pt x="5519644" y="908024"/>
                </a:lnTo>
                <a:lnTo>
                  <a:pt x="5480094" y="914271"/>
                </a:lnTo>
                <a:close/>
              </a:path>
            </a:pathLst>
          </a:custGeom>
          <a:solidFill>
            <a:srgbClr val="3876B8">
              <a:alpha val="1960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-25300" y="3258211"/>
            <a:ext cx="5501005" cy="828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34B1C9"/>
                </a:solidFill>
                <a:latin typeface="Arial"/>
                <a:cs typeface="Arial"/>
              </a:rPr>
              <a:t>Árbol</a:t>
            </a:r>
            <a:r>
              <a:rPr sz="1800" b="1" spc="-4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34B1C9"/>
                </a:solidFill>
                <a:latin typeface="Arial"/>
                <a:cs typeface="Arial"/>
              </a:rPr>
              <a:t>Binario</a:t>
            </a:r>
            <a:r>
              <a:rPr sz="1800" b="1" spc="-4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34B1C9"/>
                </a:solidFill>
                <a:latin typeface="Arial"/>
                <a:cs typeface="Arial"/>
              </a:rPr>
              <a:t>de</a:t>
            </a:r>
            <a:r>
              <a:rPr sz="1800" b="1" spc="-4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34B1C9"/>
                </a:solidFill>
                <a:latin typeface="Arial"/>
                <a:cs typeface="Arial"/>
              </a:rPr>
              <a:t>Búsqueda</a:t>
            </a:r>
            <a:r>
              <a:rPr sz="1800" b="1" spc="-4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34B1C9"/>
                </a:solidFill>
                <a:latin typeface="Arial"/>
                <a:cs typeface="Arial"/>
              </a:rPr>
              <a:t>(ABB)</a:t>
            </a:r>
            <a:endParaRPr sz="1800">
              <a:latin typeface="Arial"/>
              <a:cs typeface="Arial"/>
            </a:endParaRPr>
          </a:p>
          <a:p>
            <a:pPr marL="24765">
              <a:lnSpc>
                <a:spcPct val="100000"/>
              </a:lnSpc>
              <a:spcBef>
                <a:spcPts val="60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4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tipo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especial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donde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subárbol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izquierdo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contiene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solo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nodos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con</a:t>
            </a:r>
            <a:endParaRPr sz="1400">
              <a:latin typeface="Arial MT"/>
              <a:cs typeface="Arial MT"/>
            </a:endParaRPr>
          </a:p>
          <a:p>
            <a:pPr marL="24765">
              <a:lnSpc>
                <a:spcPct val="100000"/>
              </a:lnSpc>
              <a:spcBef>
                <a:spcPts val="745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claves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menores,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derecho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con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claves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mayores.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400800" y="92474"/>
            <a:ext cx="5689600" cy="1422400"/>
          </a:xfrm>
          <a:custGeom>
            <a:avLst/>
            <a:gdLst/>
            <a:ahLst/>
            <a:cxnLst/>
            <a:rect l="l" t="t" r="r" b="b"/>
            <a:pathLst>
              <a:path w="5689600" h="1422400">
                <a:moveTo>
                  <a:pt x="5587996" y="1422398"/>
                </a:moveTo>
                <a:lnTo>
                  <a:pt x="101601" y="1422398"/>
                </a:lnTo>
                <a:lnTo>
                  <a:pt x="62053" y="1414414"/>
                </a:lnTo>
                <a:lnTo>
                  <a:pt x="29757" y="1392640"/>
                </a:lnTo>
                <a:lnTo>
                  <a:pt x="7983" y="1360344"/>
                </a:lnTo>
                <a:lnTo>
                  <a:pt x="0" y="1320796"/>
                </a:lnTo>
                <a:lnTo>
                  <a:pt x="0" y="101600"/>
                </a:lnTo>
                <a:lnTo>
                  <a:pt x="7988" y="62068"/>
                </a:lnTo>
                <a:lnTo>
                  <a:pt x="29771" y="29771"/>
                </a:lnTo>
                <a:lnTo>
                  <a:pt x="62069" y="7988"/>
                </a:lnTo>
                <a:lnTo>
                  <a:pt x="101601" y="0"/>
                </a:lnTo>
                <a:lnTo>
                  <a:pt x="5587996" y="0"/>
                </a:lnTo>
                <a:lnTo>
                  <a:pt x="5627544" y="7983"/>
                </a:lnTo>
                <a:lnTo>
                  <a:pt x="5659840" y="29757"/>
                </a:lnTo>
                <a:lnTo>
                  <a:pt x="5681614" y="62053"/>
                </a:lnTo>
                <a:lnTo>
                  <a:pt x="5689599" y="101600"/>
                </a:lnTo>
                <a:lnTo>
                  <a:pt x="5689599" y="1320796"/>
                </a:lnTo>
                <a:lnTo>
                  <a:pt x="5681614" y="1360344"/>
                </a:lnTo>
                <a:lnTo>
                  <a:pt x="5659840" y="1392640"/>
                </a:lnTo>
                <a:lnTo>
                  <a:pt x="5627544" y="1414414"/>
                </a:lnTo>
                <a:lnTo>
                  <a:pt x="5587996" y="1422398"/>
                </a:lnTo>
                <a:close/>
              </a:path>
            </a:pathLst>
          </a:custGeom>
          <a:solidFill>
            <a:srgbClr val="3876B8">
              <a:alpha val="1960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483350" y="151474"/>
            <a:ext cx="4956810" cy="1071880"/>
          </a:xfrm>
          <a:prstGeom prst="rect">
            <a:avLst/>
          </a:prstGeom>
        </p:spPr>
        <p:txBody>
          <a:bodyPr vert="horz" wrap="square" lIns="0" tIns="387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800" b="1" dirty="0">
                <a:solidFill>
                  <a:srgbClr val="34B1C9"/>
                </a:solidFill>
                <a:latin typeface="Arial"/>
                <a:cs typeface="Arial"/>
              </a:rPr>
              <a:t>Árboles</a:t>
            </a:r>
            <a:r>
              <a:rPr sz="1800" b="1" spc="-3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34B1C9"/>
                </a:solidFill>
                <a:latin typeface="Arial"/>
                <a:cs typeface="Arial"/>
              </a:rPr>
              <a:t>Similares</a:t>
            </a:r>
            <a:r>
              <a:rPr sz="1800" b="1" spc="-3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34B1C9"/>
                </a:solidFill>
                <a:latin typeface="Arial"/>
                <a:cs typeface="Arial"/>
              </a:rPr>
              <a:t>y</a:t>
            </a:r>
            <a:r>
              <a:rPr sz="1800" b="1" spc="-25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34B1C9"/>
                </a:solidFill>
                <a:latin typeface="Arial"/>
                <a:cs typeface="Arial"/>
              </a:rPr>
              <a:t>Equivalentes</a:t>
            </a:r>
            <a:endParaRPr sz="1800">
              <a:latin typeface="Arial"/>
              <a:cs typeface="Arial"/>
            </a:endParaRPr>
          </a:p>
          <a:p>
            <a:pPr marL="24765">
              <a:lnSpc>
                <a:spcPct val="100000"/>
              </a:lnSpc>
              <a:spcBef>
                <a:spcPts val="160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Son</a:t>
            </a:r>
            <a:r>
              <a:rPr sz="14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b="1" dirty="0">
                <a:solidFill>
                  <a:srgbClr val="EAEAEA"/>
                </a:solidFill>
                <a:latin typeface="Arial"/>
                <a:cs typeface="Arial"/>
              </a:rPr>
              <a:t>similares</a:t>
            </a:r>
            <a:r>
              <a:rPr sz="1400" b="1" spc="-2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si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tienen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la</a:t>
            </a:r>
            <a:r>
              <a:rPr sz="14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misma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estructura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ramas.</a:t>
            </a:r>
            <a:r>
              <a:rPr sz="14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Son</a:t>
            </a:r>
            <a:endParaRPr sz="1400">
              <a:latin typeface="Arial MT"/>
              <a:cs typeface="Arial MT"/>
            </a:endParaRPr>
          </a:p>
          <a:p>
            <a:pPr marL="24765" marR="5080">
              <a:lnSpc>
                <a:spcPct val="120000"/>
              </a:lnSpc>
            </a:pPr>
            <a:r>
              <a:rPr sz="1400" b="1" dirty="0">
                <a:solidFill>
                  <a:srgbClr val="EAEAEA"/>
                </a:solidFill>
                <a:latin typeface="Arial"/>
                <a:cs typeface="Arial"/>
              </a:rPr>
              <a:t>equivalentes</a:t>
            </a:r>
            <a:r>
              <a:rPr sz="1400" b="1" spc="-2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si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son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similares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y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sus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contienen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misma información.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6292850" y="3534250"/>
            <a:ext cx="5689600" cy="1168400"/>
          </a:xfrm>
          <a:custGeom>
            <a:avLst/>
            <a:gdLst/>
            <a:ahLst/>
            <a:cxnLst/>
            <a:rect l="l" t="t" r="r" b="b"/>
            <a:pathLst>
              <a:path w="5689600" h="1168400">
                <a:moveTo>
                  <a:pt x="5587994" y="1168398"/>
                </a:moveTo>
                <a:lnTo>
                  <a:pt x="101602" y="1168398"/>
                </a:lnTo>
                <a:lnTo>
                  <a:pt x="62054" y="1160414"/>
                </a:lnTo>
                <a:lnTo>
                  <a:pt x="29758" y="1138639"/>
                </a:lnTo>
                <a:lnTo>
                  <a:pt x="7983" y="1106344"/>
                </a:lnTo>
                <a:lnTo>
                  <a:pt x="0" y="1066794"/>
                </a:lnTo>
                <a:lnTo>
                  <a:pt x="0" y="101602"/>
                </a:lnTo>
                <a:lnTo>
                  <a:pt x="7988" y="62069"/>
                </a:lnTo>
                <a:lnTo>
                  <a:pt x="29772" y="29772"/>
                </a:lnTo>
                <a:lnTo>
                  <a:pt x="62069" y="7988"/>
                </a:lnTo>
                <a:lnTo>
                  <a:pt x="101602" y="0"/>
                </a:lnTo>
                <a:lnTo>
                  <a:pt x="5587994" y="0"/>
                </a:lnTo>
                <a:lnTo>
                  <a:pt x="5627543" y="7983"/>
                </a:lnTo>
                <a:lnTo>
                  <a:pt x="5659839" y="29758"/>
                </a:lnTo>
                <a:lnTo>
                  <a:pt x="5681614" y="62054"/>
                </a:lnTo>
                <a:lnTo>
                  <a:pt x="5689599" y="101602"/>
                </a:lnTo>
                <a:lnTo>
                  <a:pt x="5689599" y="1066794"/>
                </a:lnTo>
                <a:lnTo>
                  <a:pt x="5681614" y="1106344"/>
                </a:lnTo>
                <a:lnTo>
                  <a:pt x="5659839" y="1138639"/>
                </a:lnTo>
                <a:lnTo>
                  <a:pt x="5627543" y="1160414"/>
                </a:lnTo>
                <a:lnTo>
                  <a:pt x="5587994" y="1168398"/>
                </a:lnTo>
                <a:close/>
              </a:path>
            </a:pathLst>
          </a:custGeom>
          <a:solidFill>
            <a:srgbClr val="3876B8">
              <a:alpha val="1960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6496000" y="3633615"/>
            <a:ext cx="5231765" cy="817880"/>
          </a:xfrm>
          <a:prstGeom prst="rect">
            <a:avLst/>
          </a:prstGeom>
        </p:spPr>
        <p:txBody>
          <a:bodyPr vert="horz" wrap="square" lIns="0" tIns="393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10"/>
              </a:spcBef>
            </a:pPr>
            <a:r>
              <a:rPr sz="1800" b="1" dirty="0">
                <a:solidFill>
                  <a:srgbClr val="34B1C9"/>
                </a:solidFill>
                <a:latin typeface="Arial"/>
                <a:cs typeface="Arial"/>
              </a:rPr>
              <a:t>Árboles</a:t>
            </a:r>
            <a:r>
              <a:rPr sz="1800" b="1" spc="-40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34B1C9"/>
                </a:solidFill>
                <a:latin typeface="Arial"/>
                <a:cs typeface="Arial"/>
              </a:rPr>
              <a:t>Binarios</a:t>
            </a:r>
            <a:r>
              <a:rPr sz="1800" b="1" spc="-35" dirty="0">
                <a:solidFill>
                  <a:srgbClr val="34B1C9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34B1C9"/>
                </a:solidFill>
                <a:latin typeface="Arial"/>
                <a:cs typeface="Arial"/>
              </a:rPr>
              <a:t>Completos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Todos</a:t>
            </a:r>
            <a:r>
              <a:rPr sz="14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sus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nodos,</a:t>
            </a:r>
            <a:r>
              <a:rPr sz="14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excepto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los</a:t>
            </a:r>
            <a:r>
              <a:rPr sz="14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del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último</a:t>
            </a:r>
            <a:r>
              <a:rPr sz="14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nivel,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tienen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exactamente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dos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hijos,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lo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permite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almacenamiento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eficiente.</a:t>
            </a:r>
            <a:endParaRPr sz="1400">
              <a:latin typeface="Arial MT"/>
              <a:cs typeface="Arial MT"/>
            </a:endParaRPr>
          </a:p>
        </p:txBody>
      </p:sp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4122061"/>
            <a:ext cx="4299473" cy="2525473"/>
          </a:xfrm>
          <a:prstGeom prst="rect">
            <a:avLst/>
          </a:prstGeom>
        </p:spPr>
      </p:pic>
      <p:grpSp>
        <p:nvGrpSpPr>
          <p:cNvPr id="16" name="object 16"/>
          <p:cNvGrpSpPr/>
          <p:nvPr/>
        </p:nvGrpSpPr>
        <p:grpSpPr>
          <a:xfrm>
            <a:off x="6744186" y="1514874"/>
            <a:ext cx="5003165" cy="5224145"/>
            <a:chOff x="6744186" y="1514874"/>
            <a:chExt cx="5003165" cy="5224145"/>
          </a:xfrm>
        </p:grpSpPr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4286" y="1514874"/>
              <a:ext cx="5002728" cy="2019373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744186" y="4520174"/>
              <a:ext cx="5002723" cy="221881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150" y="-148597"/>
            <a:ext cx="5655945" cy="1633220"/>
          </a:xfrm>
          <a:prstGeom prst="rect">
            <a:avLst/>
          </a:prstGeom>
        </p:spPr>
        <p:txBody>
          <a:bodyPr vert="horz" wrap="square" lIns="0" tIns="1898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95"/>
              </a:spcBef>
            </a:pPr>
            <a:r>
              <a:rPr dirty="0">
                <a:solidFill>
                  <a:srgbClr val="3876B8"/>
                </a:solidFill>
              </a:rPr>
              <a:t>Sintaxis</a:t>
            </a:r>
            <a:r>
              <a:rPr spc="-140" dirty="0">
                <a:solidFill>
                  <a:srgbClr val="3876B8"/>
                </a:solidFill>
              </a:rPr>
              <a:t> </a:t>
            </a:r>
            <a:r>
              <a:rPr dirty="0">
                <a:solidFill>
                  <a:srgbClr val="3876B8"/>
                </a:solidFill>
              </a:rPr>
              <a:t>Base</a:t>
            </a:r>
            <a:r>
              <a:rPr spc="-140" dirty="0">
                <a:solidFill>
                  <a:srgbClr val="3876B8"/>
                </a:solidFill>
              </a:rPr>
              <a:t> </a:t>
            </a:r>
            <a:r>
              <a:rPr spc="-25" dirty="0">
                <a:solidFill>
                  <a:srgbClr val="3876B8"/>
                </a:solidFill>
              </a:rPr>
              <a:t>C++</a:t>
            </a:r>
          </a:p>
          <a:p>
            <a:pPr marL="18415" marR="5080">
              <a:lnSpc>
                <a:spcPct val="130000"/>
              </a:lnSpc>
              <a:spcBef>
                <a:spcPts val="170"/>
              </a:spcBef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árbol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binario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se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construye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a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partir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nodos.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Cada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nodo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tiene: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dato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o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valor,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puntero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al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hijo</a:t>
            </a:r>
            <a:r>
              <a:rPr sz="16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izquierdo,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600" spc="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puntero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al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hijo</a:t>
            </a:r>
            <a:r>
              <a:rPr sz="16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derecho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54000" y="1768076"/>
            <a:ext cx="5689600" cy="4840605"/>
          </a:xfrm>
          <a:custGeom>
            <a:avLst/>
            <a:gdLst/>
            <a:ahLst/>
            <a:cxnLst/>
            <a:rect l="l" t="t" r="r" b="b"/>
            <a:pathLst>
              <a:path w="5689600" h="4840605">
                <a:moveTo>
                  <a:pt x="5588014" y="4840223"/>
                </a:moveTo>
                <a:lnTo>
                  <a:pt x="101582" y="4840223"/>
                </a:lnTo>
                <a:lnTo>
                  <a:pt x="62042" y="4832300"/>
                </a:lnTo>
                <a:lnTo>
                  <a:pt x="29752" y="4810692"/>
                </a:lnTo>
                <a:lnTo>
                  <a:pt x="7982" y="4778645"/>
                </a:lnTo>
                <a:lnTo>
                  <a:pt x="0" y="4739400"/>
                </a:lnTo>
                <a:lnTo>
                  <a:pt x="0" y="100821"/>
                </a:lnTo>
                <a:lnTo>
                  <a:pt x="7987" y="61592"/>
                </a:lnTo>
                <a:lnTo>
                  <a:pt x="29766" y="29543"/>
                </a:lnTo>
                <a:lnTo>
                  <a:pt x="62057" y="7927"/>
                </a:lnTo>
                <a:lnTo>
                  <a:pt x="101582" y="0"/>
                </a:lnTo>
                <a:lnTo>
                  <a:pt x="5588014" y="0"/>
                </a:lnTo>
                <a:lnTo>
                  <a:pt x="5627556" y="7922"/>
                </a:lnTo>
                <a:lnTo>
                  <a:pt x="5659845" y="29529"/>
                </a:lnTo>
                <a:lnTo>
                  <a:pt x="5681615" y="61576"/>
                </a:lnTo>
                <a:lnTo>
                  <a:pt x="5689598" y="100821"/>
                </a:lnTo>
                <a:lnTo>
                  <a:pt x="5689598" y="4739400"/>
                </a:lnTo>
                <a:lnTo>
                  <a:pt x="5681615" y="4778645"/>
                </a:lnTo>
                <a:lnTo>
                  <a:pt x="5659845" y="4810692"/>
                </a:lnTo>
                <a:lnTo>
                  <a:pt x="5627556" y="4832300"/>
                </a:lnTo>
                <a:lnTo>
                  <a:pt x="5588014" y="4840223"/>
                </a:lnTo>
                <a:close/>
              </a:path>
            </a:pathLst>
          </a:custGeom>
          <a:solidFill>
            <a:srgbClr val="2A2A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08775" y="4045382"/>
            <a:ext cx="4389755" cy="708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//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Operaciones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clave: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//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-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Crear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//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-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Insertar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25" dirty="0">
                <a:solidFill>
                  <a:srgbClr val="EAEAEA"/>
                </a:solidFill>
                <a:latin typeface="Arial MT"/>
                <a:cs typeface="Arial MT"/>
              </a:rPr>
              <a:t>//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-</a:t>
            </a:r>
            <a:r>
              <a:rPr sz="14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Recorrer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(inorden,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preorden,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postorden)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//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-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Buscar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nodo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//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-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Eliminar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nodo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135669" y="747650"/>
            <a:ext cx="5689600" cy="5689600"/>
          </a:xfrm>
          <a:custGeom>
            <a:avLst/>
            <a:gdLst/>
            <a:ahLst/>
            <a:cxnLst/>
            <a:rect l="l" t="t" r="r" b="b"/>
            <a:pathLst>
              <a:path w="5689600" h="5689600">
                <a:moveTo>
                  <a:pt x="5587983" y="5689598"/>
                </a:moveTo>
                <a:lnTo>
                  <a:pt x="101614" y="5689598"/>
                </a:lnTo>
                <a:lnTo>
                  <a:pt x="62061" y="5681613"/>
                </a:lnTo>
                <a:lnTo>
                  <a:pt x="29761" y="5659836"/>
                </a:lnTo>
                <a:lnTo>
                  <a:pt x="7984" y="5627536"/>
                </a:lnTo>
                <a:lnTo>
                  <a:pt x="0" y="5587982"/>
                </a:lnTo>
                <a:lnTo>
                  <a:pt x="0" y="101614"/>
                </a:lnTo>
                <a:lnTo>
                  <a:pt x="7989" y="62077"/>
                </a:lnTo>
                <a:lnTo>
                  <a:pt x="29775" y="29775"/>
                </a:lnTo>
                <a:lnTo>
                  <a:pt x="62077" y="7989"/>
                </a:lnTo>
                <a:lnTo>
                  <a:pt x="101614" y="0"/>
                </a:lnTo>
                <a:lnTo>
                  <a:pt x="5587983" y="0"/>
                </a:lnTo>
                <a:lnTo>
                  <a:pt x="5627536" y="7984"/>
                </a:lnTo>
                <a:lnTo>
                  <a:pt x="5659836" y="29761"/>
                </a:lnTo>
                <a:lnTo>
                  <a:pt x="5681613" y="62061"/>
                </a:lnTo>
                <a:lnTo>
                  <a:pt x="5689598" y="101614"/>
                </a:lnTo>
                <a:lnTo>
                  <a:pt x="5689598" y="5587982"/>
                </a:lnTo>
                <a:lnTo>
                  <a:pt x="5681613" y="5627536"/>
                </a:lnTo>
                <a:lnTo>
                  <a:pt x="5659836" y="5659836"/>
                </a:lnTo>
                <a:lnTo>
                  <a:pt x="5627536" y="5681613"/>
                </a:lnTo>
                <a:lnTo>
                  <a:pt x="5587983" y="5689598"/>
                </a:lnTo>
                <a:close/>
              </a:path>
            </a:pathLst>
          </a:custGeom>
          <a:solidFill>
            <a:srgbClr val="3876B8">
              <a:alpha val="941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338191" y="1095154"/>
            <a:ext cx="4468495" cy="17005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2250" marR="508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34B1C9"/>
                </a:solidFill>
                <a:latin typeface="Arial Black"/>
                <a:cs typeface="Arial Black"/>
              </a:rPr>
              <a:t>Recorridos</a:t>
            </a:r>
            <a:r>
              <a:rPr sz="2000" spc="-110" dirty="0">
                <a:solidFill>
                  <a:srgbClr val="34B1C9"/>
                </a:solidFill>
                <a:latin typeface="Arial Black"/>
                <a:cs typeface="Arial Black"/>
              </a:rPr>
              <a:t> </a:t>
            </a:r>
            <a:r>
              <a:rPr sz="2000" spc="-10" dirty="0">
                <a:solidFill>
                  <a:srgbClr val="34B1C9"/>
                </a:solidFill>
                <a:latin typeface="Arial Black"/>
                <a:cs typeface="Arial Black"/>
              </a:rPr>
              <a:t>Fundamentales</a:t>
            </a:r>
            <a:r>
              <a:rPr sz="2000" spc="-110" dirty="0">
                <a:solidFill>
                  <a:srgbClr val="34B1C9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34B1C9"/>
                </a:solidFill>
                <a:latin typeface="Arial Black"/>
                <a:cs typeface="Arial Black"/>
              </a:rPr>
              <a:t>del </a:t>
            </a:r>
            <a:r>
              <a:rPr sz="2000" spc="-10" dirty="0">
                <a:solidFill>
                  <a:srgbClr val="34B1C9"/>
                </a:solidFill>
                <a:latin typeface="Arial Black"/>
                <a:cs typeface="Arial Black"/>
              </a:rPr>
              <a:t>árbol</a:t>
            </a:r>
            <a:endParaRPr sz="2000">
              <a:latin typeface="Arial Black"/>
              <a:cs typeface="Arial Black"/>
            </a:endParaRPr>
          </a:p>
          <a:p>
            <a:pPr marL="12700" marR="22860">
              <a:lnSpc>
                <a:spcPct val="118400"/>
              </a:lnSpc>
              <a:spcBef>
                <a:spcPts val="285"/>
              </a:spcBef>
            </a:pP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Los</a:t>
            </a:r>
            <a:r>
              <a:rPr sz="19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recorridos</a:t>
            </a:r>
            <a:r>
              <a:rPr sz="1900" spc="-7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permiten</a:t>
            </a:r>
            <a:r>
              <a:rPr sz="1900" spc="-7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visitar</a:t>
            </a:r>
            <a:r>
              <a:rPr sz="1900" spc="-7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cada</a:t>
            </a:r>
            <a:r>
              <a:rPr sz="19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spc="-20" dirty="0">
                <a:solidFill>
                  <a:srgbClr val="EAEAEA"/>
                </a:solidFill>
                <a:latin typeface="Arial MT"/>
                <a:cs typeface="Arial MT"/>
              </a:rPr>
              <a:t>nodo </a:t>
            </a: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siguiendo</a:t>
            </a:r>
            <a:r>
              <a:rPr sz="1900" spc="-8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un</a:t>
            </a:r>
            <a:r>
              <a:rPr sz="19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orden</a:t>
            </a:r>
            <a:r>
              <a:rPr sz="1900" spc="-8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spc="-10" dirty="0">
                <a:solidFill>
                  <a:srgbClr val="EAEAEA"/>
                </a:solidFill>
                <a:latin typeface="Arial MT"/>
                <a:cs typeface="Arial MT"/>
              </a:rPr>
              <a:t>particular.</a:t>
            </a:r>
            <a:endParaRPr sz="1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Existen</a:t>
            </a:r>
            <a:r>
              <a:rPr sz="19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tres</a:t>
            </a:r>
            <a:r>
              <a:rPr sz="19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dirty="0">
                <a:solidFill>
                  <a:srgbClr val="EAEAEA"/>
                </a:solidFill>
                <a:latin typeface="Arial MT"/>
                <a:cs typeface="Arial MT"/>
              </a:rPr>
              <a:t>recorridos</a:t>
            </a:r>
            <a:r>
              <a:rPr sz="1900" spc="-7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900" spc="-10" dirty="0">
                <a:solidFill>
                  <a:srgbClr val="EAEAEA"/>
                </a:solidFill>
                <a:latin typeface="Arial MT"/>
                <a:cs typeface="Arial MT"/>
              </a:rPr>
              <a:t>fundamentales:</a:t>
            </a:r>
            <a:endParaRPr sz="1900">
              <a:latin typeface="Arial MT"/>
              <a:cs typeface="Arial MT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4000" y="1856300"/>
            <a:ext cx="3567899" cy="2080698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6462071" y="3118499"/>
            <a:ext cx="4874895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E7E7E7"/>
                </a:solidFill>
                <a:latin typeface="Arial"/>
                <a:cs typeface="Arial"/>
              </a:rPr>
              <a:t>In-</a:t>
            </a:r>
            <a:r>
              <a:rPr sz="1800" b="1" dirty="0">
                <a:solidFill>
                  <a:srgbClr val="E7E7E7"/>
                </a:solidFill>
                <a:latin typeface="Arial"/>
                <a:cs typeface="Arial"/>
              </a:rPr>
              <a:t>Order</a:t>
            </a:r>
            <a:r>
              <a:rPr sz="1800" b="1" spc="-15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7E7E7"/>
                </a:solidFill>
                <a:latin typeface="Arial"/>
                <a:cs typeface="Arial"/>
              </a:rPr>
              <a:t>(izquierda</a:t>
            </a:r>
            <a:r>
              <a:rPr sz="1800" b="1" spc="-15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7E7E7"/>
                </a:solidFill>
                <a:latin typeface="Arial"/>
                <a:cs typeface="Arial"/>
              </a:rPr>
              <a:t>→</a:t>
            </a:r>
            <a:r>
              <a:rPr sz="1800" b="1" spc="-15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7E7E7"/>
                </a:solidFill>
                <a:latin typeface="Arial"/>
                <a:cs typeface="Arial"/>
              </a:rPr>
              <a:t>raíz</a:t>
            </a:r>
            <a:r>
              <a:rPr sz="1800" b="1" spc="-15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7E7E7"/>
                </a:solidFill>
                <a:latin typeface="Arial"/>
                <a:cs typeface="Arial"/>
              </a:rPr>
              <a:t>→</a:t>
            </a:r>
            <a:r>
              <a:rPr sz="1800" b="1" spc="-15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E7E7E7"/>
                </a:solidFill>
                <a:latin typeface="Arial"/>
                <a:cs typeface="Arial"/>
              </a:rPr>
              <a:t>derecha)</a:t>
            </a:r>
            <a:endParaRPr sz="1800">
              <a:latin typeface="Arial"/>
              <a:cs typeface="Arial"/>
            </a:endParaRPr>
          </a:p>
          <a:p>
            <a:pPr marL="468630" indent="-372110">
              <a:lnSpc>
                <a:spcPct val="100000"/>
              </a:lnSpc>
              <a:spcBef>
                <a:spcPts val="1525"/>
              </a:spcBef>
              <a:buChar char="●"/>
              <a:tabLst>
                <a:tab pos="468630" algn="l"/>
              </a:tabLst>
            </a:pPr>
            <a:r>
              <a:rPr sz="1600" dirty="0">
                <a:solidFill>
                  <a:srgbClr val="E7E7E7"/>
                </a:solidFill>
                <a:latin typeface="Arial MT"/>
                <a:cs typeface="Arial MT"/>
              </a:rPr>
              <a:t>Produce</a:t>
            </a:r>
            <a:r>
              <a:rPr sz="1600" spc="-20" dirty="0">
                <a:solidFill>
                  <a:srgbClr val="E7E7E7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7E7E7"/>
                </a:solidFill>
                <a:latin typeface="Arial MT"/>
                <a:cs typeface="Arial MT"/>
              </a:rPr>
              <a:t>los</a:t>
            </a:r>
            <a:r>
              <a:rPr sz="1600" spc="-15" dirty="0">
                <a:solidFill>
                  <a:srgbClr val="E7E7E7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7E7E7"/>
                </a:solidFill>
                <a:latin typeface="Arial MT"/>
                <a:cs typeface="Arial MT"/>
              </a:rPr>
              <a:t>datos</a:t>
            </a:r>
            <a:r>
              <a:rPr sz="1600" spc="-15" dirty="0">
                <a:solidFill>
                  <a:srgbClr val="E7E7E7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7E7E7"/>
                </a:solidFill>
                <a:latin typeface="Arial MT"/>
                <a:cs typeface="Arial MT"/>
              </a:rPr>
              <a:t>ordenados</a:t>
            </a:r>
            <a:r>
              <a:rPr sz="1600" spc="-20" dirty="0">
                <a:solidFill>
                  <a:srgbClr val="E7E7E7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7E7E7"/>
                </a:solidFill>
                <a:latin typeface="Arial MT"/>
                <a:cs typeface="Arial MT"/>
              </a:rPr>
              <a:t>de</a:t>
            </a:r>
            <a:r>
              <a:rPr sz="1600" spc="-15" dirty="0">
                <a:solidFill>
                  <a:srgbClr val="E7E7E7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7E7E7"/>
                </a:solidFill>
                <a:latin typeface="Arial MT"/>
                <a:cs typeface="Arial MT"/>
              </a:rPr>
              <a:t>menor</a:t>
            </a:r>
            <a:r>
              <a:rPr sz="1600" spc="-15" dirty="0">
                <a:solidFill>
                  <a:srgbClr val="E7E7E7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7E7E7"/>
                </a:solidFill>
                <a:latin typeface="Arial MT"/>
                <a:cs typeface="Arial MT"/>
              </a:rPr>
              <a:t>a</a:t>
            </a:r>
            <a:r>
              <a:rPr sz="1600" spc="-20" dirty="0">
                <a:solidFill>
                  <a:srgbClr val="E7E7E7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7E7E7"/>
                </a:solidFill>
                <a:latin typeface="Arial MT"/>
                <a:cs typeface="Arial MT"/>
              </a:rPr>
              <a:t>mayor.</a:t>
            </a:r>
            <a:endParaRPr sz="1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670"/>
              </a:spcBef>
            </a:pPr>
            <a:r>
              <a:rPr sz="1800" b="1" spc="-10" dirty="0">
                <a:solidFill>
                  <a:srgbClr val="EAEAEA"/>
                </a:solidFill>
                <a:latin typeface="Arial"/>
                <a:cs typeface="Arial"/>
              </a:rPr>
              <a:t>Pre-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Order</a:t>
            </a:r>
            <a:r>
              <a:rPr sz="18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(raíz</a:t>
            </a:r>
            <a:r>
              <a:rPr sz="18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→</a:t>
            </a:r>
            <a:r>
              <a:rPr sz="1800" b="1" spc="-1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izquierda</a:t>
            </a:r>
            <a:r>
              <a:rPr sz="18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→</a:t>
            </a:r>
            <a:r>
              <a:rPr sz="1800" b="1" spc="-10" dirty="0">
                <a:solidFill>
                  <a:srgbClr val="EAEAEA"/>
                </a:solidFill>
                <a:latin typeface="Arial"/>
                <a:cs typeface="Arial"/>
              </a:rPr>
              <a:t> derecha)</a:t>
            </a:r>
            <a:endParaRPr sz="1800">
              <a:latin typeface="Arial"/>
              <a:cs typeface="Arial"/>
            </a:endParaRPr>
          </a:p>
          <a:p>
            <a:pPr marL="468630" indent="-372110">
              <a:lnSpc>
                <a:spcPct val="100000"/>
              </a:lnSpc>
              <a:spcBef>
                <a:spcPts val="1525"/>
              </a:spcBef>
              <a:buChar char="●"/>
              <a:tabLst>
                <a:tab pos="468630" algn="l"/>
              </a:tabLst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Útil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copiar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o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reconstruir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16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árbol.</a:t>
            </a:r>
            <a:endParaRPr sz="1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670"/>
              </a:spcBef>
            </a:pPr>
            <a:r>
              <a:rPr sz="1800" b="1" spc="-10" dirty="0">
                <a:solidFill>
                  <a:srgbClr val="EAEAEA"/>
                </a:solidFill>
                <a:latin typeface="Arial"/>
                <a:cs typeface="Arial"/>
              </a:rPr>
              <a:t>Post-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Order</a:t>
            </a:r>
            <a:r>
              <a:rPr sz="1800" b="1" spc="-3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(izquierda</a:t>
            </a:r>
            <a:r>
              <a:rPr sz="1800" b="1" spc="-2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→</a:t>
            </a:r>
            <a:r>
              <a:rPr sz="1800" b="1" spc="-2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derecha</a:t>
            </a:r>
            <a:r>
              <a:rPr sz="1800" b="1" spc="-20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EAEAEA"/>
                </a:solidFill>
                <a:latin typeface="Arial"/>
                <a:cs typeface="Arial"/>
              </a:rPr>
              <a:t>→</a:t>
            </a:r>
            <a:r>
              <a:rPr sz="1800" b="1" spc="-1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EAEAEA"/>
                </a:solidFill>
                <a:latin typeface="Arial"/>
                <a:cs typeface="Arial"/>
              </a:rPr>
              <a:t>raíz)</a:t>
            </a:r>
            <a:endParaRPr sz="1800">
              <a:latin typeface="Arial"/>
              <a:cs typeface="Arial"/>
            </a:endParaRPr>
          </a:p>
          <a:p>
            <a:pPr marL="468630" indent="-372110">
              <a:lnSpc>
                <a:spcPct val="100000"/>
              </a:lnSpc>
              <a:spcBef>
                <a:spcPts val="1525"/>
              </a:spcBef>
              <a:buChar char="●"/>
              <a:tabLst>
                <a:tab pos="468630" algn="l"/>
              </a:tabLst>
            </a:pP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Útil</a:t>
            </a:r>
            <a:r>
              <a:rPr sz="16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eliminar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nodos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o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EAEAEA"/>
                </a:solidFill>
                <a:latin typeface="Arial MT"/>
                <a:cs typeface="Arial MT"/>
              </a:rPr>
              <a:t>evaluar</a:t>
            </a:r>
            <a:r>
              <a:rPr sz="1600" spc="-10" dirty="0">
                <a:solidFill>
                  <a:srgbClr val="EAEAEA"/>
                </a:solidFill>
                <a:latin typeface="Arial MT"/>
                <a:cs typeface="Arial MT"/>
              </a:rPr>
              <a:t> expresiones.</a:t>
            </a:r>
            <a:endParaRPr sz="1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90386" y="207643"/>
            <a:ext cx="796607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3876B8"/>
                </a:solidFill>
              </a:rPr>
              <a:t>Ventajas</a:t>
            </a:r>
            <a:r>
              <a:rPr spc="-114" dirty="0">
                <a:solidFill>
                  <a:srgbClr val="3876B8"/>
                </a:solidFill>
              </a:rPr>
              <a:t> </a:t>
            </a:r>
            <a:r>
              <a:rPr dirty="0">
                <a:solidFill>
                  <a:srgbClr val="3876B8"/>
                </a:solidFill>
              </a:rPr>
              <a:t>y</a:t>
            </a:r>
            <a:r>
              <a:rPr spc="-110" dirty="0">
                <a:solidFill>
                  <a:srgbClr val="3876B8"/>
                </a:solidFill>
              </a:rPr>
              <a:t> </a:t>
            </a:r>
            <a:r>
              <a:rPr spc="-10" dirty="0">
                <a:solidFill>
                  <a:srgbClr val="3876B8"/>
                </a:solidFill>
              </a:rPr>
              <a:t>Desventajas</a:t>
            </a:r>
            <a:r>
              <a:rPr spc="-110" dirty="0">
                <a:solidFill>
                  <a:srgbClr val="3876B8"/>
                </a:solidFill>
              </a:rPr>
              <a:t> </a:t>
            </a:r>
            <a:r>
              <a:rPr dirty="0">
                <a:solidFill>
                  <a:srgbClr val="3876B8"/>
                </a:solidFill>
              </a:rPr>
              <a:t>de</a:t>
            </a:r>
            <a:r>
              <a:rPr spc="-110" dirty="0">
                <a:solidFill>
                  <a:srgbClr val="3876B8"/>
                </a:solidFill>
              </a:rPr>
              <a:t> </a:t>
            </a:r>
            <a:r>
              <a:rPr dirty="0">
                <a:solidFill>
                  <a:srgbClr val="3876B8"/>
                </a:solidFill>
              </a:rPr>
              <a:t>los</a:t>
            </a:r>
            <a:r>
              <a:rPr spc="-110" dirty="0">
                <a:solidFill>
                  <a:srgbClr val="3876B8"/>
                </a:solidFill>
              </a:rPr>
              <a:t> </a:t>
            </a:r>
            <a:r>
              <a:rPr spc="-10" dirty="0">
                <a:solidFill>
                  <a:srgbClr val="3876B8"/>
                </a:solidFill>
              </a:rPr>
              <a:t>Árboles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790386" y="664843"/>
            <a:ext cx="17373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0" dirty="0">
                <a:solidFill>
                  <a:srgbClr val="3876B8"/>
                </a:solidFill>
                <a:latin typeface="Arial Black"/>
                <a:cs typeface="Arial Black"/>
              </a:rPr>
              <a:t>Binarios</a:t>
            </a:r>
            <a:endParaRPr sz="3000">
              <a:latin typeface="Arial Black"/>
              <a:cs typeface="Arial Black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54000" y="990612"/>
            <a:ext cx="5689600" cy="4851400"/>
            <a:chOff x="254000" y="990612"/>
            <a:chExt cx="5689600" cy="4851400"/>
          </a:xfrm>
        </p:grpSpPr>
        <p:sp>
          <p:nvSpPr>
            <p:cNvPr id="5" name="object 5"/>
            <p:cNvSpPr/>
            <p:nvPr/>
          </p:nvSpPr>
          <p:spPr>
            <a:xfrm>
              <a:off x="254000" y="1015999"/>
              <a:ext cx="5689600" cy="0"/>
            </a:xfrm>
            <a:custGeom>
              <a:avLst/>
              <a:gdLst/>
              <a:ahLst/>
              <a:cxnLst/>
              <a:rect l="l" t="t" r="r" b="b"/>
              <a:pathLst>
                <a:path w="5689600">
                  <a:moveTo>
                    <a:pt x="0" y="0"/>
                  </a:moveTo>
                  <a:lnTo>
                    <a:pt x="5689598" y="0"/>
                  </a:lnTo>
                </a:path>
              </a:pathLst>
            </a:custGeom>
            <a:ln w="50774">
              <a:solidFill>
                <a:srgbClr val="3876B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54000" y="1015999"/>
              <a:ext cx="5689600" cy="4826000"/>
            </a:xfrm>
            <a:custGeom>
              <a:avLst/>
              <a:gdLst/>
              <a:ahLst/>
              <a:cxnLst/>
              <a:rect l="l" t="t" r="r" b="b"/>
              <a:pathLst>
                <a:path w="5689600" h="4826000">
                  <a:moveTo>
                    <a:pt x="5588011" y="4825998"/>
                  </a:moveTo>
                  <a:lnTo>
                    <a:pt x="101585" y="4825998"/>
                  </a:lnTo>
                  <a:lnTo>
                    <a:pt x="62043" y="4818015"/>
                  </a:lnTo>
                  <a:lnTo>
                    <a:pt x="29753" y="4796244"/>
                  </a:lnTo>
                  <a:lnTo>
                    <a:pt x="7982" y="4763954"/>
                  </a:lnTo>
                  <a:lnTo>
                    <a:pt x="0" y="4724411"/>
                  </a:lnTo>
                  <a:lnTo>
                    <a:pt x="0" y="0"/>
                  </a:lnTo>
                  <a:lnTo>
                    <a:pt x="5689598" y="0"/>
                  </a:lnTo>
                  <a:lnTo>
                    <a:pt x="5689598" y="4724411"/>
                  </a:lnTo>
                  <a:lnTo>
                    <a:pt x="5681615" y="4763954"/>
                  </a:lnTo>
                  <a:lnTo>
                    <a:pt x="5659844" y="4796244"/>
                  </a:lnTo>
                  <a:lnTo>
                    <a:pt x="5627554" y="4818015"/>
                  </a:lnTo>
                  <a:lnTo>
                    <a:pt x="5588011" y="4825998"/>
                  </a:lnTo>
                  <a:close/>
                </a:path>
              </a:pathLst>
            </a:custGeom>
            <a:solidFill>
              <a:srgbClr val="3876B8">
                <a:alpha val="941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5300" y="1416048"/>
              <a:ext cx="66673" cy="1904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90549" y="1330325"/>
              <a:ext cx="200025" cy="276225"/>
            </a:xfrm>
            <a:custGeom>
              <a:avLst/>
              <a:gdLst/>
              <a:ahLst/>
              <a:cxnLst/>
              <a:rect l="l" t="t" r="r" b="b"/>
              <a:pathLst>
                <a:path w="200025" h="276225">
                  <a:moveTo>
                    <a:pt x="133349" y="276223"/>
                  </a:moveTo>
                  <a:lnTo>
                    <a:pt x="81021" y="276223"/>
                  </a:lnTo>
                  <a:lnTo>
                    <a:pt x="64982" y="274859"/>
                  </a:lnTo>
                  <a:lnTo>
                    <a:pt x="21549" y="255328"/>
                  </a:lnTo>
                  <a:lnTo>
                    <a:pt x="0" y="219787"/>
                  </a:lnTo>
                  <a:lnTo>
                    <a:pt x="0" y="108702"/>
                  </a:lnTo>
                  <a:lnTo>
                    <a:pt x="387" y="102083"/>
                  </a:lnTo>
                  <a:lnTo>
                    <a:pt x="39468" y="16250"/>
                  </a:lnTo>
                  <a:lnTo>
                    <a:pt x="65841" y="0"/>
                  </a:lnTo>
                  <a:lnTo>
                    <a:pt x="77293" y="2308"/>
                  </a:lnTo>
                  <a:lnTo>
                    <a:pt x="95249" y="35955"/>
                  </a:lnTo>
                  <a:lnTo>
                    <a:pt x="76199" y="85723"/>
                  </a:lnTo>
                  <a:lnTo>
                    <a:pt x="171449" y="85723"/>
                  </a:lnTo>
                  <a:lnTo>
                    <a:pt x="182570" y="87970"/>
                  </a:lnTo>
                  <a:lnTo>
                    <a:pt x="191653" y="94095"/>
                  </a:lnTo>
                  <a:lnTo>
                    <a:pt x="197778" y="103178"/>
                  </a:lnTo>
                  <a:lnTo>
                    <a:pt x="200024" y="114298"/>
                  </a:lnTo>
                  <a:lnTo>
                    <a:pt x="198759" y="122719"/>
                  </a:lnTo>
                  <a:lnTo>
                    <a:pt x="195217" y="130141"/>
                  </a:lnTo>
                  <a:lnTo>
                    <a:pt x="189778" y="136190"/>
                  </a:lnTo>
                  <a:lnTo>
                    <a:pt x="182819" y="140492"/>
                  </a:lnTo>
                  <a:lnTo>
                    <a:pt x="189778" y="144794"/>
                  </a:lnTo>
                  <a:lnTo>
                    <a:pt x="195217" y="150843"/>
                  </a:lnTo>
                  <a:lnTo>
                    <a:pt x="198759" y="158265"/>
                  </a:lnTo>
                  <a:lnTo>
                    <a:pt x="200024" y="166685"/>
                  </a:lnTo>
                  <a:lnTo>
                    <a:pt x="198255" y="176592"/>
                  </a:lnTo>
                  <a:lnTo>
                    <a:pt x="193372" y="184992"/>
                  </a:lnTo>
                  <a:lnTo>
                    <a:pt x="186011" y="191248"/>
                  </a:lnTo>
                  <a:lnTo>
                    <a:pt x="176807" y="194725"/>
                  </a:lnTo>
                  <a:lnTo>
                    <a:pt x="179426" y="199071"/>
                  </a:lnTo>
                  <a:lnTo>
                    <a:pt x="180974" y="204131"/>
                  </a:lnTo>
                  <a:lnTo>
                    <a:pt x="180974" y="209548"/>
                  </a:lnTo>
                  <a:lnTo>
                    <a:pt x="179389" y="218970"/>
                  </a:lnTo>
                  <a:lnTo>
                    <a:pt x="174991" y="227058"/>
                  </a:lnTo>
                  <a:lnTo>
                    <a:pt x="168317" y="233282"/>
                  </a:lnTo>
                  <a:lnTo>
                    <a:pt x="159900" y="237111"/>
                  </a:lnTo>
                  <a:lnTo>
                    <a:pt x="161210" y="240385"/>
                  </a:lnTo>
                  <a:lnTo>
                    <a:pt x="161832" y="243496"/>
                  </a:lnTo>
                  <a:lnTo>
                    <a:pt x="161924" y="247648"/>
                  </a:lnTo>
                  <a:lnTo>
                    <a:pt x="159678" y="258769"/>
                  </a:lnTo>
                  <a:lnTo>
                    <a:pt x="153553" y="267852"/>
                  </a:lnTo>
                  <a:lnTo>
                    <a:pt x="144470" y="273977"/>
                  </a:lnTo>
                  <a:lnTo>
                    <a:pt x="133349" y="276223"/>
                  </a:lnTo>
                  <a:close/>
                </a:path>
              </a:pathLst>
            </a:custGeom>
            <a:solidFill>
              <a:srgbClr val="57AE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977900" y="1250060"/>
            <a:ext cx="129540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solidFill>
                  <a:srgbClr val="EAEAEA"/>
                </a:solidFill>
                <a:latin typeface="Arial Black"/>
                <a:cs typeface="Arial Black"/>
              </a:rPr>
              <a:t>Ventaja </a:t>
            </a:r>
            <a:r>
              <a:rPr sz="2400" spc="-50" dirty="0">
                <a:solidFill>
                  <a:srgbClr val="EAEAEA"/>
                </a:solidFill>
                <a:latin typeface="Arial Black"/>
                <a:cs typeface="Arial Black"/>
              </a:rPr>
              <a:t>s</a:t>
            </a:r>
            <a:endParaRPr sz="2400">
              <a:latin typeface="Arial Black"/>
              <a:cs typeface="Arial Black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34315" marR="34925" indent="-222250">
              <a:lnSpc>
                <a:spcPct val="120000"/>
              </a:lnSpc>
              <a:spcBef>
                <a:spcPts val="100"/>
              </a:spcBef>
              <a:buChar char="•"/>
              <a:tabLst>
                <a:tab pos="234315" algn="l"/>
              </a:tabLst>
            </a:pPr>
            <a:r>
              <a:rPr dirty="0"/>
              <a:t>Búsquedas</a:t>
            </a:r>
            <a:r>
              <a:rPr spc="-70" dirty="0"/>
              <a:t> </a:t>
            </a:r>
            <a:r>
              <a:rPr dirty="0"/>
              <a:t>más</a:t>
            </a:r>
            <a:r>
              <a:rPr spc="-70" dirty="0"/>
              <a:t> </a:t>
            </a:r>
            <a:r>
              <a:rPr dirty="0"/>
              <a:t>eficientes</a:t>
            </a:r>
            <a:r>
              <a:rPr spc="-70" dirty="0"/>
              <a:t> </a:t>
            </a:r>
            <a:r>
              <a:rPr dirty="0"/>
              <a:t>que</a:t>
            </a:r>
            <a:r>
              <a:rPr spc="-70" dirty="0"/>
              <a:t> </a:t>
            </a:r>
            <a:r>
              <a:rPr dirty="0"/>
              <a:t>en</a:t>
            </a:r>
            <a:r>
              <a:rPr spc="-70" dirty="0"/>
              <a:t> </a:t>
            </a:r>
            <a:r>
              <a:rPr spc="-10" dirty="0"/>
              <a:t>listas </a:t>
            </a:r>
            <a:r>
              <a:rPr dirty="0"/>
              <a:t>enlazadas</a:t>
            </a:r>
            <a:r>
              <a:rPr spc="-70" dirty="0"/>
              <a:t> </a:t>
            </a:r>
            <a:r>
              <a:rPr dirty="0"/>
              <a:t>(si</a:t>
            </a:r>
            <a:r>
              <a:rPr spc="-70" dirty="0"/>
              <a:t> </a:t>
            </a:r>
            <a:r>
              <a:rPr dirty="0"/>
              <a:t>está</a:t>
            </a:r>
            <a:r>
              <a:rPr spc="-70" dirty="0"/>
              <a:t> </a:t>
            </a:r>
            <a:r>
              <a:rPr spc="-10" dirty="0"/>
              <a:t>equilibrado).</a:t>
            </a:r>
          </a:p>
          <a:p>
            <a:pPr marL="234315" marR="5080" indent="-222250">
              <a:lnSpc>
                <a:spcPct val="120000"/>
              </a:lnSpc>
              <a:spcBef>
                <a:spcPts val="10"/>
              </a:spcBef>
              <a:buChar char="•"/>
              <a:tabLst>
                <a:tab pos="234315" algn="l"/>
              </a:tabLst>
            </a:pPr>
            <a:r>
              <a:rPr dirty="0"/>
              <a:t>Permite</a:t>
            </a:r>
            <a:r>
              <a:rPr spc="-105" dirty="0"/>
              <a:t> </a:t>
            </a:r>
            <a:r>
              <a:rPr dirty="0"/>
              <a:t>recorridos</a:t>
            </a:r>
            <a:r>
              <a:rPr spc="-105" dirty="0"/>
              <a:t> </a:t>
            </a:r>
            <a:r>
              <a:rPr dirty="0"/>
              <a:t>que</a:t>
            </a:r>
            <a:r>
              <a:rPr spc="-100" dirty="0"/>
              <a:t> </a:t>
            </a:r>
            <a:r>
              <a:rPr dirty="0"/>
              <a:t>devuelven</a:t>
            </a:r>
            <a:r>
              <a:rPr spc="-105" dirty="0"/>
              <a:t> </a:t>
            </a:r>
            <a:r>
              <a:rPr spc="-10" dirty="0"/>
              <a:t>datos </a:t>
            </a:r>
            <a:r>
              <a:rPr dirty="0"/>
              <a:t>en</a:t>
            </a:r>
            <a:r>
              <a:rPr spc="-35" dirty="0"/>
              <a:t> </a:t>
            </a:r>
            <a:r>
              <a:rPr spc="-10" dirty="0"/>
              <a:t>orden.</a:t>
            </a:r>
          </a:p>
          <a:p>
            <a:pPr marL="234315" marR="734060" indent="-222250">
              <a:lnSpc>
                <a:spcPct val="120000"/>
              </a:lnSpc>
              <a:spcBef>
                <a:spcPts val="10"/>
              </a:spcBef>
              <a:buChar char="•"/>
              <a:tabLst>
                <a:tab pos="234315" algn="l"/>
              </a:tabLst>
            </a:pPr>
            <a:r>
              <a:rPr dirty="0"/>
              <a:t>Ideal</a:t>
            </a:r>
            <a:r>
              <a:rPr spc="-85" dirty="0"/>
              <a:t> </a:t>
            </a:r>
            <a:r>
              <a:rPr dirty="0"/>
              <a:t>para</a:t>
            </a:r>
            <a:r>
              <a:rPr spc="-85" dirty="0"/>
              <a:t> </a:t>
            </a:r>
            <a:r>
              <a:rPr dirty="0"/>
              <a:t>representar</a:t>
            </a:r>
            <a:r>
              <a:rPr spc="-85" dirty="0"/>
              <a:t> </a:t>
            </a:r>
            <a:r>
              <a:rPr spc="-10" dirty="0"/>
              <a:t>estructuras </a:t>
            </a:r>
            <a:r>
              <a:rPr dirty="0"/>
              <a:t>jerárquicas</a:t>
            </a:r>
            <a:r>
              <a:rPr spc="-55" dirty="0"/>
              <a:t> </a:t>
            </a:r>
            <a:r>
              <a:rPr dirty="0"/>
              <a:t>y</a:t>
            </a:r>
            <a:r>
              <a:rPr spc="-50" dirty="0"/>
              <a:t> </a:t>
            </a:r>
            <a:r>
              <a:rPr dirty="0"/>
              <a:t>de</a:t>
            </a:r>
            <a:r>
              <a:rPr spc="-50" dirty="0"/>
              <a:t> </a:t>
            </a:r>
            <a:r>
              <a:rPr spc="-10" dirty="0"/>
              <a:t>decisión.</a:t>
            </a:r>
          </a:p>
        </p:txBody>
      </p:sp>
      <p:grpSp>
        <p:nvGrpSpPr>
          <p:cNvPr id="11" name="object 11"/>
          <p:cNvGrpSpPr/>
          <p:nvPr/>
        </p:nvGrpSpPr>
        <p:grpSpPr>
          <a:xfrm>
            <a:off x="6248400" y="990612"/>
            <a:ext cx="5689600" cy="4851400"/>
            <a:chOff x="6248400" y="990612"/>
            <a:chExt cx="5689600" cy="4851400"/>
          </a:xfrm>
        </p:grpSpPr>
        <p:sp>
          <p:nvSpPr>
            <p:cNvPr id="12" name="object 12"/>
            <p:cNvSpPr/>
            <p:nvPr/>
          </p:nvSpPr>
          <p:spPr>
            <a:xfrm>
              <a:off x="6248400" y="1015999"/>
              <a:ext cx="5689600" cy="0"/>
            </a:xfrm>
            <a:custGeom>
              <a:avLst/>
              <a:gdLst/>
              <a:ahLst/>
              <a:cxnLst/>
              <a:rect l="l" t="t" r="r" b="b"/>
              <a:pathLst>
                <a:path w="5689600">
                  <a:moveTo>
                    <a:pt x="0" y="0"/>
                  </a:moveTo>
                  <a:lnTo>
                    <a:pt x="5689599" y="0"/>
                  </a:lnTo>
                </a:path>
              </a:pathLst>
            </a:custGeom>
            <a:ln w="50774">
              <a:solidFill>
                <a:srgbClr val="34B1C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248400" y="1015999"/>
              <a:ext cx="5689600" cy="4826000"/>
            </a:xfrm>
            <a:custGeom>
              <a:avLst/>
              <a:gdLst/>
              <a:ahLst/>
              <a:cxnLst/>
              <a:rect l="l" t="t" r="r" b="b"/>
              <a:pathLst>
                <a:path w="5689600" h="4826000">
                  <a:moveTo>
                    <a:pt x="5588013" y="4825998"/>
                  </a:moveTo>
                  <a:lnTo>
                    <a:pt x="101585" y="4825998"/>
                  </a:lnTo>
                  <a:lnTo>
                    <a:pt x="62044" y="4818015"/>
                  </a:lnTo>
                  <a:lnTo>
                    <a:pt x="29753" y="4796244"/>
                  </a:lnTo>
                  <a:lnTo>
                    <a:pt x="7982" y="4763954"/>
                  </a:lnTo>
                  <a:lnTo>
                    <a:pt x="0" y="4724411"/>
                  </a:lnTo>
                  <a:lnTo>
                    <a:pt x="0" y="0"/>
                  </a:lnTo>
                  <a:lnTo>
                    <a:pt x="5689599" y="0"/>
                  </a:lnTo>
                  <a:lnTo>
                    <a:pt x="5689599" y="4724411"/>
                  </a:lnTo>
                  <a:lnTo>
                    <a:pt x="5681615" y="4763954"/>
                  </a:lnTo>
                  <a:lnTo>
                    <a:pt x="5659844" y="4796244"/>
                  </a:lnTo>
                  <a:lnTo>
                    <a:pt x="5627554" y="4818015"/>
                  </a:lnTo>
                  <a:lnTo>
                    <a:pt x="5588013" y="4825998"/>
                  </a:lnTo>
                  <a:close/>
                </a:path>
              </a:pathLst>
            </a:custGeom>
            <a:solidFill>
              <a:srgbClr val="3876B8">
                <a:alpha val="941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584947" y="1339850"/>
              <a:ext cx="200025" cy="276225"/>
            </a:xfrm>
            <a:custGeom>
              <a:avLst/>
              <a:gdLst/>
              <a:ahLst/>
              <a:cxnLst/>
              <a:rect l="l" t="t" r="r" b="b"/>
              <a:pathLst>
                <a:path w="200025" h="276225">
                  <a:moveTo>
                    <a:pt x="65842" y="276163"/>
                  </a:moveTo>
                  <a:lnTo>
                    <a:pt x="6014" y="193058"/>
                  </a:lnTo>
                  <a:lnTo>
                    <a:pt x="0" y="167519"/>
                  </a:lnTo>
                  <a:lnTo>
                    <a:pt x="0" y="56434"/>
                  </a:lnTo>
                  <a:lnTo>
                    <a:pt x="21549" y="20893"/>
                  </a:lnTo>
                  <a:lnTo>
                    <a:pt x="64991" y="1363"/>
                  </a:lnTo>
                  <a:lnTo>
                    <a:pt x="81022" y="0"/>
                  </a:lnTo>
                  <a:lnTo>
                    <a:pt x="133349" y="0"/>
                  </a:lnTo>
                  <a:lnTo>
                    <a:pt x="144471" y="2245"/>
                  </a:lnTo>
                  <a:lnTo>
                    <a:pt x="153554" y="8370"/>
                  </a:lnTo>
                  <a:lnTo>
                    <a:pt x="159679" y="17453"/>
                  </a:lnTo>
                  <a:lnTo>
                    <a:pt x="161924" y="28573"/>
                  </a:lnTo>
                  <a:lnTo>
                    <a:pt x="161829" y="32759"/>
                  </a:lnTo>
                  <a:lnTo>
                    <a:pt x="161151" y="35836"/>
                  </a:lnTo>
                  <a:lnTo>
                    <a:pt x="159901" y="39110"/>
                  </a:lnTo>
                  <a:lnTo>
                    <a:pt x="168317" y="42940"/>
                  </a:lnTo>
                  <a:lnTo>
                    <a:pt x="174992" y="49164"/>
                  </a:lnTo>
                  <a:lnTo>
                    <a:pt x="179390" y="57252"/>
                  </a:lnTo>
                  <a:lnTo>
                    <a:pt x="180974" y="66673"/>
                  </a:lnTo>
                  <a:lnTo>
                    <a:pt x="180974" y="72090"/>
                  </a:lnTo>
                  <a:lnTo>
                    <a:pt x="179428" y="77151"/>
                  </a:lnTo>
                  <a:lnTo>
                    <a:pt x="176808" y="81496"/>
                  </a:lnTo>
                  <a:lnTo>
                    <a:pt x="186012" y="84974"/>
                  </a:lnTo>
                  <a:lnTo>
                    <a:pt x="193373" y="91230"/>
                  </a:lnTo>
                  <a:lnTo>
                    <a:pt x="198256" y="99630"/>
                  </a:lnTo>
                  <a:lnTo>
                    <a:pt x="200024" y="109536"/>
                  </a:lnTo>
                  <a:lnTo>
                    <a:pt x="198759" y="117957"/>
                  </a:lnTo>
                  <a:lnTo>
                    <a:pt x="195217" y="125379"/>
                  </a:lnTo>
                  <a:lnTo>
                    <a:pt x="189778" y="131428"/>
                  </a:lnTo>
                  <a:lnTo>
                    <a:pt x="182820" y="135729"/>
                  </a:lnTo>
                  <a:lnTo>
                    <a:pt x="189778" y="140032"/>
                  </a:lnTo>
                  <a:lnTo>
                    <a:pt x="195217" y="146081"/>
                  </a:lnTo>
                  <a:lnTo>
                    <a:pt x="198759" y="153503"/>
                  </a:lnTo>
                  <a:lnTo>
                    <a:pt x="200024" y="161923"/>
                  </a:lnTo>
                  <a:lnTo>
                    <a:pt x="197779" y="173044"/>
                  </a:lnTo>
                  <a:lnTo>
                    <a:pt x="191654" y="182127"/>
                  </a:lnTo>
                  <a:lnTo>
                    <a:pt x="182571" y="188252"/>
                  </a:lnTo>
                  <a:lnTo>
                    <a:pt x="171449" y="190498"/>
                  </a:lnTo>
                  <a:lnTo>
                    <a:pt x="76199" y="190498"/>
                  </a:lnTo>
                  <a:lnTo>
                    <a:pt x="94476" y="236158"/>
                  </a:lnTo>
                  <a:lnTo>
                    <a:pt x="95249" y="240207"/>
                  </a:lnTo>
                  <a:lnTo>
                    <a:pt x="95249" y="246755"/>
                  </a:lnTo>
                  <a:lnTo>
                    <a:pt x="92941" y="258207"/>
                  </a:lnTo>
                  <a:lnTo>
                    <a:pt x="86641" y="267554"/>
                  </a:lnTo>
                  <a:lnTo>
                    <a:pt x="77294" y="273854"/>
                  </a:lnTo>
                  <a:lnTo>
                    <a:pt x="65842" y="276163"/>
                  </a:lnTo>
                  <a:close/>
                </a:path>
              </a:pathLst>
            </a:custGeom>
            <a:solidFill>
              <a:srgbClr val="34B1C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89698" y="1377949"/>
              <a:ext cx="66673" cy="190499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6476383" y="1250060"/>
            <a:ext cx="5264150" cy="3727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0" marR="3096895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solidFill>
                  <a:srgbClr val="EAEAEA"/>
                </a:solidFill>
                <a:latin typeface="Arial Black"/>
                <a:cs typeface="Arial Black"/>
              </a:rPr>
              <a:t>Desventaj </a:t>
            </a:r>
            <a:r>
              <a:rPr sz="2400" spc="-25" dirty="0">
                <a:solidFill>
                  <a:srgbClr val="EAEAEA"/>
                </a:solidFill>
                <a:latin typeface="Arial Black"/>
                <a:cs typeface="Arial Black"/>
              </a:rPr>
              <a:t>as</a:t>
            </a:r>
            <a:endParaRPr sz="2400">
              <a:latin typeface="Arial Black"/>
              <a:cs typeface="Arial Black"/>
            </a:endParaRPr>
          </a:p>
          <a:p>
            <a:pPr marL="226695" indent="-213995">
              <a:lnSpc>
                <a:spcPts val="2270"/>
              </a:lnSpc>
              <a:buChar char="•"/>
              <a:tabLst>
                <a:tab pos="226695" algn="l"/>
              </a:tabLst>
            </a:pP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20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rendimiento</a:t>
            </a:r>
            <a:r>
              <a:rPr sz="20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depende</a:t>
            </a:r>
            <a:r>
              <a:rPr sz="20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del</a:t>
            </a:r>
            <a:r>
              <a:rPr sz="20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MT"/>
                <a:cs typeface="Arial MT"/>
              </a:rPr>
              <a:t>equilibrio;</a:t>
            </a:r>
            <a:r>
              <a:rPr sz="20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MT"/>
                <a:cs typeface="Arial MT"/>
              </a:rPr>
              <a:t>puede</a:t>
            </a:r>
            <a:endParaRPr sz="2000">
              <a:latin typeface="Arial MT"/>
              <a:cs typeface="Arial MT"/>
            </a:endParaRPr>
          </a:p>
          <a:p>
            <a:pPr marL="227965">
              <a:lnSpc>
                <a:spcPct val="100000"/>
              </a:lnSpc>
              <a:spcBef>
                <a:spcPts val="480"/>
              </a:spcBef>
            </a:pP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degradarse</a:t>
            </a:r>
            <a:r>
              <a:rPr sz="20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a</a:t>
            </a:r>
            <a:r>
              <a:rPr sz="20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2000" spc="-3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MT"/>
                <a:cs typeface="Arial MT"/>
              </a:rPr>
              <a:t>lista.</a:t>
            </a:r>
            <a:endParaRPr sz="2000">
              <a:latin typeface="Arial MT"/>
              <a:cs typeface="Arial MT"/>
            </a:endParaRPr>
          </a:p>
          <a:p>
            <a:pPr marL="226060" marR="313690" indent="-213995">
              <a:lnSpc>
                <a:spcPct val="120000"/>
              </a:lnSpc>
              <a:spcBef>
                <a:spcPts val="10"/>
              </a:spcBef>
              <a:buChar char="•"/>
              <a:tabLst>
                <a:tab pos="227965" algn="l"/>
              </a:tabLst>
            </a:pP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Mantiene</a:t>
            </a:r>
            <a:r>
              <a:rPr sz="20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una</a:t>
            </a:r>
            <a:r>
              <a:rPr sz="20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estructura</a:t>
            </a:r>
            <a:r>
              <a:rPr sz="2000" spc="-4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rígida</a:t>
            </a:r>
            <a:r>
              <a:rPr sz="20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que</a:t>
            </a:r>
            <a:r>
              <a:rPr sz="2000" spc="-4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MT"/>
                <a:cs typeface="Arial MT"/>
              </a:rPr>
              <a:t>puede 	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ser</a:t>
            </a:r>
            <a:r>
              <a:rPr sz="20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compleja</a:t>
            </a:r>
            <a:r>
              <a:rPr sz="2000" spc="-5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2000" spc="-5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MT"/>
                <a:cs typeface="Arial MT"/>
              </a:rPr>
              <a:t>gestionar.</a:t>
            </a:r>
            <a:endParaRPr sz="2000">
              <a:latin typeface="Arial MT"/>
              <a:cs typeface="Arial MT"/>
            </a:endParaRPr>
          </a:p>
          <a:p>
            <a:pPr marL="226060" marR="383540" indent="-213995">
              <a:lnSpc>
                <a:spcPct val="120000"/>
              </a:lnSpc>
              <a:spcBef>
                <a:spcPts val="10"/>
              </a:spcBef>
              <a:buChar char="•"/>
              <a:tabLst>
                <a:tab pos="227965" algn="l"/>
              </a:tabLst>
            </a:pP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Las</a:t>
            </a:r>
            <a:r>
              <a:rPr sz="2000" spc="-6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operaciones</a:t>
            </a:r>
            <a:r>
              <a:rPr sz="2000" spc="-6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2000" spc="-6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MT"/>
                <a:cs typeface="Arial MT"/>
              </a:rPr>
              <a:t>inserción/eliminación 	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requieren</a:t>
            </a:r>
            <a:r>
              <a:rPr sz="2000" spc="-3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mantener</a:t>
            </a:r>
            <a:r>
              <a:rPr sz="20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EAEAEA"/>
                </a:solidFill>
                <a:latin typeface="Arial MT"/>
                <a:cs typeface="Arial MT"/>
              </a:rPr>
              <a:t>el</a:t>
            </a:r>
            <a:r>
              <a:rPr sz="2000" spc="-2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EAEAEA"/>
                </a:solidFill>
                <a:latin typeface="Arial MT"/>
                <a:cs typeface="Arial MT"/>
              </a:rPr>
              <a:t>orden.</a:t>
            </a:r>
            <a:endParaRPr sz="2000">
              <a:latin typeface="Arial MT"/>
              <a:cs typeface="Arial MT"/>
            </a:endParaRPr>
          </a:p>
          <a:p>
            <a:pPr marL="431165" marR="362585" lvl="1" indent="-290195">
              <a:lnSpc>
                <a:spcPct val="121700"/>
              </a:lnSpc>
              <a:spcBef>
                <a:spcPts val="270"/>
              </a:spcBef>
              <a:buSzPct val="109090"/>
              <a:buFont typeface="Arial MT"/>
              <a:buChar char="•"/>
              <a:tabLst>
                <a:tab pos="431165" algn="l"/>
              </a:tabLst>
            </a:pPr>
            <a:r>
              <a:rPr sz="2200" dirty="0">
                <a:solidFill>
                  <a:srgbClr val="EAEAEA"/>
                </a:solidFill>
                <a:latin typeface="Times New Roman"/>
                <a:cs typeface="Times New Roman"/>
              </a:rPr>
              <a:t>Si</a:t>
            </a:r>
            <a:r>
              <a:rPr sz="2200" spc="-20" dirty="0">
                <a:solidFill>
                  <a:srgbClr val="EAEAEA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EAEAEA"/>
                </a:solidFill>
                <a:latin typeface="Times New Roman"/>
                <a:cs typeface="Times New Roman"/>
              </a:rPr>
              <a:t>los</a:t>
            </a:r>
            <a:r>
              <a:rPr sz="2200" spc="-15" dirty="0">
                <a:solidFill>
                  <a:srgbClr val="EAEAEA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EAEAEA"/>
                </a:solidFill>
                <a:latin typeface="Times New Roman"/>
                <a:cs typeface="Times New Roman"/>
              </a:rPr>
              <a:t>datos</a:t>
            </a:r>
            <a:r>
              <a:rPr sz="2200" spc="-15" dirty="0">
                <a:solidFill>
                  <a:srgbClr val="EAEAEA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EAEAEA"/>
                </a:solidFill>
                <a:latin typeface="Times New Roman"/>
                <a:cs typeface="Times New Roman"/>
              </a:rPr>
              <a:t>no</a:t>
            </a:r>
            <a:r>
              <a:rPr sz="2200" spc="-10" dirty="0">
                <a:solidFill>
                  <a:srgbClr val="EAEAEA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EAEAEA"/>
                </a:solidFill>
                <a:latin typeface="Times New Roman"/>
                <a:cs typeface="Times New Roman"/>
              </a:rPr>
              <a:t>son</a:t>
            </a:r>
            <a:r>
              <a:rPr sz="2200" spc="-10" dirty="0">
                <a:solidFill>
                  <a:srgbClr val="EAEAEA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EAEAEA"/>
                </a:solidFill>
                <a:latin typeface="Times New Roman"/>
                <a:cs typeface="Times New Roman"/>
              </a:rPr>
              <a:t>de</a:t>
            </a:r>
            <a:r>
              <a:rPr sz="2200" spc="-15" dirty="0">
                <a:solidFill>
                  <a:srgbClr val="EAEAEA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EAEAEA"/>
                </a:solidFill>
                <a:latin typeface="Times New Roman"/>
                <a:cs typeface="Times New Roman"/>
              </a:rPr>
              <a:t>un</a:t>
            </a:r>
            <a:r>
              <a:rPr sz="2200" spc="-10" dirty="0">
                <a:solidFill>
                  <a:srgbClr val="EAEAEA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EAEAEA"/>
                </a:solidFill>
                <a:latin typeface="Times New Roman"/>
                <a:cs typeface="Times New Roman"/>
              </a:rPr>
              <a:t>mismo</a:t>
            </a:r>
            <a:r>
              <a:rPr sz="2200" spc="-10" dirty="0">
                <a:solidFill>
                  <a:srgbClr val="EAEAEA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EAEAEA"/>
                </a:solidFill>
                <a:latin typeface="Times New Roman"/>
                <a:cs typeface="Times New Roman"/>
              </a:rPr>
              <a:t>tipo</a:t>
            </a:r>
            <a:r>
              <a:rPr sz="2200" spc="-10" dirty="0">
                <a:solidFill>
                  <a:srgbClr val="EAEAEA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EAEAEA"/>
                </a:solidFill>
                <a:latin typeface="Times New Roman"/>
                <a:cs typeface="Times New Roman"/>
              </a:rPr>
              <a:t>no </a:t>
            </a:r>
            <a:r>
              <a:rPr sz="2200" spc="-10" dirty="0">
                <a:solidFill>
                  <a:srgbClr val="EAEAEA"/>
                </a:solidFill>
                <a:latin typeface="Times New Roman"/>
                <a:cs typeface="Times New Roman"/>
              </a:rPr>
              <a:t>ingresaran.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9991" y="5999861"/>
            <a:ext cx="11649710" cy="5378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91405" marR="5080" indent="-4879340">
              <a:lnSpc>
                <a:spcPct val="120000"/>
              </a:lnSpc>
              <a:spcBef>
                <a:spcPts val="100"/>
              </a:spcBef>
            </a:pPr>
            <a:r>
              <a:rPr sz="1400" b="1" dirty="0">
                <a:solidFill>
                  <a:srgbClr val="EAEAEA"/>
                </a:solidFill>
                <a:latin typeface="Arial"/>
                <a:cs typeface="Arial"/>
              </a:rPr>
              <a:t>Comparación:</a:t>
            </a:r>
            <a:r>
              <a:rPr sz="1400" b="1" spc="-25" dirty="0">
                <a:solidFill>
                  <a:srgbClr val="EAEAEA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Frente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listas,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ofrecen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búsqueda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rápida.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Frente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árboles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n-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arios,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son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más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simples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pero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menos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eficientes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para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grandes</a:t>
            </a:r>
            <a:r>
              <a:rPr sz="1400" spc="-1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volúmenes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de</a:t>
            </a:r>
            <a:r>
              <a:rPr sz="1400" spc="-2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datos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EAEAEA"/>
                </a:solidFill>
                <a:latin typeface="Arial MT"/>
                <a:cs typeface="Arial MT"/>
              </a:rPr>
              <a:t>no</a:t>
            </a:r>
            <a:r>
              <a:rPr sz="1400" spc="-5" dirty="0">
                <a:solidFill>
                  <a:srgbClr val="EAEAEA"/>
                </a:solidFill>
                <a:latin typeface="Arial MT"/>
                <a:cs typeface="Arial MT"/>
              </a:rPr>
              <a:t> </a:t>
            </a:r>
            <a:r>
              <a:rPr sz="1400" spc="-10" dirty="0">
                <a:solidFill>
                  <a:srgbClr val="EAEAEA"/>
                </a:solidFill>
                <a:latin typeface="Arial MT"/>
                <a:cs typeface="Arial MT"/>
              </a:rPr>
              <a:t>ordenados.</a:t>
            </a:r>
            <a:endParaRPr sz="1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1824</Words>
  <Application>Microsoft Office PowerPoint</Application>
  <PresentationFormat>Panorámica</PresentationFormat>
  <Paragraphs>217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2" baseType="lpstr">
      <vt:lpstr>MS PGothic</vt:lpstr>
      <vt:lpstr>Arial</vt:lpstr>
      <vt:lpstr>Arial Black</vt:lpstr>
      <vt:lpstr>Arial MT</vt:lpstr>
      <vt:lpstr>Georgia</vt:lpstr>
      <vt:lpstr>Times New Roman</vt:lpstr>
      <vt:lpstr>Office Theme</vt:lpstr>
      <vt:lpstr>Presentación de PowerPoint</vt:lpstr>
      <vt:lpstr>Indice</vt:lpstr>
      <vt:lpstr>Presentación de PowerPoint</vt:lpstr>
      <vt:lpstr>Concepto y Clasificación de Árboles</vt:lpstr>
      <vt:lpstr>Objetivo s</vt:lpstr>
      <vt:lpstr>02 Árboles Binarios</vt:lpstr>
      <vt:lpstr>Árboles Binarios:</vt:lpstr>
      <vt:lpstr>Sintaxis Base C++ Un árbol binario se construye a partir de nodos. Cada nodo tiene: Un dato o valor, Un puntero al hijo izquierdo, Un puntero al hijo derecho</vt:lpstr>
      <vt:lpstr>Ventajas y Desventajas de los Árboles</vt:lpstr>
      <vt:lpstr>Presentación de PowerPoint</vt:lpstr>
      <vt:lpstr>Árboles AVL: DeAfineucotmoo -unBsaobrlanate nentcre eel omáximo (Altura) del subárbol</vt:lpstr>
      <vt:lpstr>Rotaciones en Árboles AVL</vt:lpstr>
      <vt:lpstr>Presentación de PowerPoint</vt:lpstr>
      <vt:lpstr>Árbol B</vt:lpstr>
      <vt:lpstr>Caracteristic as</vt:lpstr>
      <vt:lpstr>Conceptos Fundamentales</vt:lpstr>
      <vt:lpstr>Ventajas vs Árbol Binario</vt:lpstr>
      <vt:lpstr>Presentación de PowerPoint</vt:lpstr>
      <vt:lpstr>Árboles B+</vt:lpstr>
      <vt:lpstr>Inserción y Escalabilidad en B+</vt:lpstr>
      <vt:lpstr>Búsqueda en B+</vt:lpstr>
      <vt:lpstr>Búsqueda en B+</vt:lpstr>
      <vt:lpstr>Ventajas en B+</vt:lpstr>
      <vt:lpstr>Conclusiones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P2_Exp1_28436_Ampuero_Bustos_Guano_Manosalvas_G1</dc:title>
  <cp:lastModifiedBy>GABRIEL ALEXANDER MANOSALVAS CLAVIJO</cp:lastModifiedBy>
  <cp:revision>1</cp:revision>
  <dcterms:created xsi:type="dcterms:W3CDTF">2025-12-10T17:39:13Z</dcterms:created>
  <dcterms:modified xsi:type="dcterms:W3CDTF">2025-12-10T17:42:13Z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2025-12-10T00:00:00Z</vt:filetime>
  </property>
  <property fmtid="{D5CDD505-2E9C-101B-9397-08002B2CF9AE}" pid="3" name="Creator">
    <vt:lpwstr>Google</vt:lpwstr>
  </property>
  <property fmtid="{D5CDD505-2E9C-101B-9397-08002B2CF9AE}" pid="4" name="LastSaved">
    <vt:filetime>2025-12-10T00:00:00Z</vt:filetime>
  </property>
</Properties>
</file>